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2"/>
  </p:notesMasterIdLst>
  <p:sldIdLst>
    <p:sldId id="261" r:id="rId3"/>
    <p:sldId id="271" r:id="rId4"/>
    <p:sldId id="272" r:id="rId5"/>
    <p:sldId id="273" r:id="rId6"/>
    <p:sldId id="274"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296" r:id="rId29"/>
    <p:sldId id="297" r:id="rId30"/>
    <p:sldId id="298" r:id="rId31"/>
    <p:sldId id="431" r:id="rId32"/>
    <p:sldId id="260" r:id="rId33"/>
    <p:sldId id="301" r:id="rId34"/>
    <p:sldId id="302" r:id="rId35"/>
    <p:sldId id="308" r:id="rId36"/>
    <p:sldId id="309" r:id="rId37"/>
    <p:sldId id="310" r:id="rId38"/>
    <p:sldId id="311" r:id="rId39"/>
    <p:sldId id="313" r:id="rId40"/>
    <p:sldId id="312" r:id="rId41"/>
    <p:sldId id="314" r:id="rId42"/>
    <p:sldId id="315" r:id="rId43"/>
    <p:sldId id="383" r:id="rId44"/>
    <p:sldId id="384" r:id="rId45"/>
    <p:sldId id="299" r:id="rId46"/>
    <p:sldId id="316" r:id="rId47"/>
    <p:sldId id="317" r:id="rId48"/>
    <p:sldId id="319" r:id="rId49"/>
    <p:sldId id="318" r:id="rId50"/>
    <p:sldId id="300" r:id="rId51"/>
    <p:sldId id="259" r:id="rId52"/>
    <p:sldId id="258" r:id="rId53"/>
    <p:sldId id="320" r:id="rId54"/>
    <p:sldId id="322" r:id="rId55"/>
    <p:sldId id="323" r:id="rId56"/>
    <p:sldId id="325" r:id="rId57"/>
    <p:sldId id="326" r:id="rId58"/>
    <p:sldId id="327" r:id="rId59"/>
    <p:sldId id="328" r:id="rId60"/>
    <p:sldId id="329" r:id="rId61"/>
    <p:sldId id="330" r:id="rId62"/>
    <p:sldId id="331" r:id="rId63"/>
    <p:sldId id="355" r:id="rId64"/>
    <p:sldId id="332" r:id="rId65"/>
    <p:sldId id="333" r:id="rId66"/>
    <p:sldId id="334" r:id="rId67"/>
    <p:sldId id="356" r:id="rId68"/>
    <p:sldId id="335" r:id="rId69"/>
    <p:sldId id="336" r:id="rId70"/>
    <p:sldId id="337" r:id="rId71"/>
    <p:sldId id="338" r:id="rId73"/>
    <p:sldId id="339" r:id="rId74"/>
    <p:sldId id="358" r:id="rId75"/>
    <p:sldId id="359" r:id="rId76"/>
    <p:sldId id="360" r:id="rId77"/>
    <p:sldId id="361" r:id="rId78"/>
    <p:sldId id="340" r:id="rId79"/>
    <p:sldId id="357" r:id="rId80"/>
    <p:sldId id="362" r:id="rId81"/>
    <p:sldId id="342" r:id="rId82"/>
    <p:sldId id="343" r:id="rId83"/>
    <p:sldId id="344" r:id="rId84"/>
    <p:sldId id="345" r:id="rId85"/>
    <p:sldId id="346" r:id="rId86"/>
    <p:sldId id="363" r:id="rId87"/>
    <p:sldId id="347" r:id="rId88"/>
    <p:sldId id="348" r:id="rId89"/>
    <p:sldId id="349" r:id="rId90"/>
    <p:sldId id="321" r:id="rId91"/>
    <p:sldId id="267" r:id="rId9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287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5" Type="http://schemas.openxmlformats.org/officeDocument/2006/relationships/tableStyles" Target="tableStyles.xml"/><Relationship Id="rId94" Type="http://schemas.openxmlformats.org/officeDocument/2006/relationships/viewProps" Target="viewProps.xml"/><Relationship Id="rId93" Type="http://schemas.openxmlformats.org/officeDocument/2006/relationships/presProps" Target="presProps.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notesMaster" Target="notesMasters/notesMaster1.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姚明和潘长江</a:t>
            </a:r>
            <a:endParaRPr lang="zh-CN" altLang="en-US" dirty="0"/>
          </a:p>
        </p:txBody>
      </p:sp>
      <p:sp>
        <p:nvSpPr>
          <p:cNvPr id="4" name="灯片编号占位符 3"/>
          <p:cNvSpPr>
            <a:spLocks noGrp="1"/>
          </p:cNvSpPr>
          <p:nvPr>
            <p:ph type="sldNum" sz="quarter" idx="5"/>
          </p:nvPr>
        </p:nvSpPr>
        <p:spPr/>
        <p:txBody>
          <a:bodyPr/>
          <a:lstStyle/>
          <a:p>
            <a:fld id="{27A1B270-2DD3-4852-9DC5-35395D70D8A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1.pn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7" Type="http://schemas.openxmlformats.org/officeDocument/2006/relationships/image" Target="../media/image1.png"/><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899160" y="914400"/>
            <a:ext cx="7349490" cy="1363980"/>
          </a:xfrm>
        </p:spPr>
        <p:txBody>
          <a:bodyPr lIns="90000" tIns="46800" rIns="90000" bIns="46800" anchor="b" anchorCtr="0">
            <a:normAutofit/>
          </a:bodyPr>
          <a:lstStyle>
            <a:lvl1pPr algn="ctr">
              <a:defRPr sz="48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897255" y="2705735"/>
            <a:ext cx="7349490" cy="925830"/>
          </a:xfrm>
        </p:spPr>
        <p:txBody>
          <a:bodyPr lIns="90000" tIns="46800" rIns="90000" bIns="46800">
            <a:normAutofit/>
          </a:bodyPr>
          <a:lstStyle>
            <a:lvl1pPr marL="0" indent="0" algn="ctr">
              <a:lnSpc>
                <a:spcPct val="110000"/>
              </a:lnSpc>
              <a:buNone/>
              <a:defRPr sz="2400" spc="20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a:xfrm>
            <a:off x="3429848" y="5033605"/>
            <a:ext cx="2025000" cy="316800"/>
          </a:xfrm>
        </p:spPr>
        <p:txBody>
          <a:bodyPr>
            <a:noAutofit/>
          </a:bodyPr>
          <a:lstStyle>
            <a:lvl1pPr algn="ctr">
              <a:defRPr sz="2000" b="0">
                <a:solidFill>
                  <a:schemeClr val="tx1"/>
                </a:solidFill>
              </a:defRPr>
            </a:lvl1pPr>
          </a:lstStyle>
          <a:p>
            <a:fld id="{760FBDFE-C587-4B4C-A407-44438C67B59E}" type="datetimeFigureOut">
              <a:rPr lang="zh-CN" altLang="en-US" smtClean="0"/>
            </a:fld>
            <a:endParaRPr lang="zh-CN" altLang="en-US" smtClean="0"/>
          </a:p>
        </p:txBody>
      </p:sp>
      <p:pic>
        <p:nvPicPr>
          <p:cNvPr id="4" name="图片 3" descr="校徽白底蓝字"/>
          <p:cNvPicPr>
            <a:picLocks noChangeAspect="1"/>
          </p:cNvPicPr>
          <p:nvPr userDrawn="1"/>
        </p:nvPicPr>
        <p:blipFill>
          <a:blip r:embed="rId5"/>
          <a:stretch>
            <a:fillRect/>
          </a:stretch>
        </p:blipFill>
        <p:spPr>
          <a:xfrm>
            <a:off x="-139700" y="-52070"/>
            <a:ext cx="1038860" cy="999490"/>
          </a:xfrm>
          <a:prstGeom prst="rect">
            <a:avLst/>
          </a:prstGeom>
        </p:spPr>
      </p:pic>
      <p:sp>
        <p:nvSpPr>
          <p:cNvPr id="5" name="文本框 4"/>
          <p:cNvSpPr txBox="1"/>
          <p:nvPr userDrawn="1"/>
        </p:nvSpPr>
        <p:spPr>
          <a:xfrm>
            <a:off x="641509" y="178435"/>
            <a:ext cx="3390900" cy="368300"/>
          </a:xfrm>
          <a:prstGeom prst="rect">
            <a:avLst/>
          </a:prstGeom>
          <a:noFill/>
        </p:spPr>
        <p:txBody>
          <a:bodyPr wrap="none" rtlCol="0">
            <a:spAutoFit/>
          </a:bodyPr>
          <a:p>
            <a:r>
              <a:rPr lang="en-US" altLang="zh-CN">
                <a:solidFill>
                  <a:schemeClr val="accent1">
                    <a:lumMod val="50000"/>
                  </a:schemeClr>
                </a:solidFill>
                <a:latin typeface="微软雅黑" panose="020B0503020204020204" pitchFamily="34" charset="-122"/>
                <a:ea typeface="微软雅黑" panose="020B0503020204020204" pitchFamily="34" charset="-122"/>
              </a:rPr>
              <a:t>2022 </a:t>
            </a:r>
            <a:r>
              <a:rPr lang="zh-CN" altLang="en-US">
                <a:solidFill>
                  <a:schemeClr val="accent1">
                    <a:lumMod val="50000"/>
                  </a:schemeClr>
                </a:solidFill>
                <a:latin typeface="微软雅黑" panose="020B0503020204020204" pitchFamily="34" charset="-122"/>
                <a:ea typeface="微软雅黑" panose="020B0503020204020204" pitchFamily="34" charset="-122"/>
              </a:rPr>
              <a:t>深度学习方法与应用</a:t>
            </a:r>
            <a:r>
              <a:rPr lang="en-US" altLang="zh-CN">
                <a:solidFill>
                  <a:schemeClr val="accent1">
                    <a:lumMod val="50000"/>
                  </a:schemeClr>
                </a:solidFill>
                <a:latin typeface="微软雅黑" panose="020B0503020204020204" pitchFamily="34" charset="-122"/>
                <a:ea typeface="微软雅黑" panose="020B0503020204020204" pitchFamily="34" charset="-122"/>
              </a:rPr>
              <a:t>|</a:t>
            </a:r>
            <a:fld id="{9A0DB2DC-4C9A-4742-B13C-FB6460FD3503}" type="slidenum">
              <a:rPr lang="en-US" altLang="zh-CN">
                <a:solidFill>
                  <a:schemeClr val="accent1">
                    <a:lumMod val="50000"/>
                  </a:schemeClr>
                </a:solidFill>
                <a:latin typeface="微软雅黑" panose="020B0503020204020204" pitchFamily="34" charset="-122"/>
                <a:ea typeface="微软雅黑" panose="020B0503020204020204" pitchFamily="34" charset="-122"/>
              </a:rPr>
            </a:fld>
            <a:endParaRPr lang="en-US" altLang="zh-CN">
              <a:solidFill>
                <a:schemeClr val="accent1">
                  <a:lumMod val="50000"/>
                </a:schemeClr>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456300" y="774000"/>
            <a:ext cx="82296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899100" y="2484000"/>
            <a:ext cx="73494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899100" y="3560400"/>
            <a:ext cx="73494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608400"/>
            <a:ext cx="8226900" cy="705600"/>
          </a:xfrm>
        </p:spPr>
        <p:txBody>
          <a:bodyPr vert="horz" lIns="90000" tIns="46800" rIns="90000" bIns="46800" rtlCol="0" anchor="ctr" anchorCtr="0">
            <a:normAutofit/>
          </a:bodyPr>
          <a:lstStyle>
            <a:lvl1pPr>
              <a:defRPr sz="3200" b="0">
                <a:latin typeface="微软雅黑" panose="020B0503020204020204" pitchFamily="34" charset="-122"/>
                <a:ea typeface="微软雅黑" panose="020B0503020204020204" pitchFamily="34" charset="-122"/>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456300" y="1333555"/>
            <a:ext cx="8226900" cy="4759200"/>
          </a:xfrm>
        </p:spPr>
        <p:txBody>
          <a:bodyPr vert="horz" lIns="90000" tIns="46800" rIns="90000" bIns="46800" rtlCol="0">
            <a:normAutofit/>
          </a:bodyPr>
          <a:lstStyle>
            <a:lvl1pPr>
              <a:defRPr sz="2400">
                <a:solidFill>
                  <a:schemeClr val="tx1"/>
                </a:solidFill>
                <a:latin typeface="微软雅黑" panose="020B0503020204020204" pitchFamily="34" charset="-122"/>
                <a:ea typeface="微软雅黑" panose="020B0503020204020204" pitchFamily="34" charset="-122"/>
              </a:defRPr>
            </a:lvl1pPr>
            <a:lvl2pPr>
              <a:defRPr sz="2000">
                <a:solidFill>
                  <a:schemeClr val="tx1"/>
                </a:solidFill>
                <a:latin typeface="微软雅黑" panose="020B0503020204020204" pitchFamily="34" charset="-122"/>
                <a:ea typeface="微软雅黑" panose="020B0503020204020204" pitchFamily="34" charset="-122"/>
              </a:defRPr>
            </a:lvl2pPr>
            <a:lvl3pPr>
              <a:defRPr sz="2000">
                <a:solidFill>
                  <a:schemeClr val="tx1"/>
                </a:solidFill>
                <a:latin typeface="微软雅黑" panose="020B0503020204020204" pitchFamily="34" charset="-122"/>
                <a:ea typeface="微软雅黑" panose="020B0503020204020204" pitchFamily="34" charset="-122"/>
              </a:defRPr>
            </a:lvl3pPr>
            <a:lvl4pPr>
              <a:defRPr sz="1800">
                <a:solidFill>
                  <a:schemeClr val="tx1"/>
                </a:solidFill>
                <a:latin typeface="微软雅黑" panose="020B0503020204020204" pitchFamily="34" charset="-122"/>
                <a:ea typeface="微软雅黑" panose="020B0503020204020204" pitchFamily="34" charset="-122"/>
              </a:defRPr>
            </a:lvl4pPr>
            <a:lvl5pPr>
              <a:defRPr sz="1600">
                <a:solidFill>
                  <a:schemeClr val="tx1"/>
                </a:solidFill>
                <a:latin typeface="微软雅黑" panose="020B0503020204020204" pitchFamily="34" charset="-122"/>
                <a:ea typeface="微软雅黑" panose="020B0503020204020204" pitchFamily="34" charset="-122"/>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8" name="文本框 7"/>
          <p:cNvSpPr txBox="1"/>
          <p:nvPr userDrawn="1"/>
        </p:nvSpPr>
        <p:spPr>
          <a:xfrm>
            <a:off x="641509" y="178435"/>
            <a:ext cx="3390900" cy="368300"/>
          </a:xfrm>
          <a:prstGeom prst="rect">
            <a:avLst/>
          </a:prstGeom>
          <a:noFill/>
        </p:spPr>
        <p:txBody>
          <a:bodyPr wrap="none" rtlCol="0">
            <a:spAutoFit/>
          </a:bodyPr>
          <a:p>
            <a:r>
              <a:rPr lang="en-US" altLang="zh-CN">
                <a:solidFill>
                  <a:schemeClr val="accent1">
                    <a:lumMod val="50000"/>
                  </a:schemeClr>
                </a:solidFill>
                <a:latin typeface="微软雅黑" panose="020B0503020204020204" pitchFamily="34" charset="-122"/>
                <a:ea typeface="微软雅黑" panose="020B0503020204020204" pitchFamily="34" charset="-122"/>
              </a:rPr>
              <a:t>2022 </a:t>
            </a:r>
            <a:r>
              <a:rPr lang="zh-CN" altLang="en-US">
                <a:solidFill>
                  <a:schemeClr val="accent1">
                    <a:lumMod val="50000"/>
                  </a:schemeClr>
                </a:solidFill>
                <a:latin typeface="微软雅黑" panose="020B0503020204020204" pitchFamily="34" charset="-122"/>
                <a:ea typeface="微软雅黑" panose="020B0503020204020204" pitchFamily="34" charset="-122"/>
              </a:rPr>
              <a:t>深度学习方法与应用</a:t>
            </a:r>
            <a:r>
              <a:rPr lang="en-US" altLang="zh-CN">
                <a:solidFill>
                  <a:schemeClr val="accent1">
                    <a:lumMod val="50000"/>
                  </a:schemeClr>
                </a:solidFill>
                <a:latin typeface="微软雅黑" panose="020B0503020204020204" pitchFamily="34" charset="-122"/>
                <a:ea typeface="微软雅黑" panose="020B0503020204020204" pitchFamily="34" charset="-122"/>
              </a:rPr>
              <a:t>|</a:t>
            </a:r>
            <a:fld id="{9A0DB2DC-4C9A-4742-B13C-FB6460FD3503}" type="slidenum">
              <a:rPr lang="en-US" altLang="zh-CN">
                <a:solidFill>
                  <a:schemeClr val="accent1">
                    <a:lumMod val="50000"/>
                  </a:schemeClr>
                </a:solidFill>
                <a:latin typeface="微软雅黑" panose="020B0503020204020204" pitchFamily="34" charset="-122"/>
                <a:ea typeface="微软雅黑" panose="020B0503020204020204" pitchFamily="34" charset="-122"/>
              </a:rPr>
            </a:fld>
            <a:endParaRPr lang="en-US" altLang="zh-CN">
              <a:solidFill>
                <a:schemeClr val="accent1">
                  <a:lumMod val="50000"/>
                </a:schemeClr>
              </a:solidFill>
              <a:latin typeface="微软雅黑" panose="020B0503020204020204" pitchFamily="34" charset="-122"/>
              <a:ea typeface="微软雅黑" panose="020B0503020204020204" pitchFamily="34" charset="-122"/>
            </a:endParaRPr>
          </a:p>
        </p:txBody>
      </p:sp>
      <p:pic>
        <p:nvPicPr>
          <p:cNvPr id="9" name="图片 8" descr="校徽白底蓝字"/>
          <p:cNvPicPr>
            <a:picLocks noChangeAspect="1"/>
          </p:cNvPicPr>
          <p:nvPr userDrawn="1"/>
        </p:nvPicPr>
        <p:blipFill>
          <a:blip r:embed="rId7"/>
          <a:stretch>
            <a:fillRect/>
          </a:stretch>
        </p:blipFill>
        <p:spPr>
          <a:xfrm>
            <a:off x="-139700" y="-52070"/>
            <a:ext cx="1038860" cy="99949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53" y="70"/>
            <a:ext cx="8226900" cy="705600"/>
          </a:xfrm>
        </p:spPr>
        <p:txBody>
          <a:bodyPr vert="horz" lIns="90000" tIns="46800" rIns="90000" bIns="46800" rtlCol="0" anchor="ctr" anchorCtr="0">
            <a:normAutofit/>
          </a:bodyPr>
          <a:lstStyle>
            <a:lvl1pPr algn="ctr">
              <a:defRPr sz="2400">
                <a:latin typeface="微软雅黑" panose="020B0503020204020204" pitchFamily="34" charset="-122"/>
                <a:ea typeface="微软雅黑" panose="020B0503020204020204" pitchFamily="34" charset="-122"/>
              </a:defRPr>
            </a:lvl1pPr>
          </a:lstStyle>
          <a:p>
            <a:pPr lvl="0"/>
            <a:r>
              <a:rPr lang="zh-CN" altLang="en-US">
                <a:sym typeface="+mn-ea"/>
              </a:rPr>
              <a:t>参考文献</a:t>
            </a:r>
            <a:endParaRPr lang="zh-CN" altLang="en-US">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
        <p:nvSpPr>
          <p:cNvPr id="6" name="内容占位符 5"/>
          <p:cNvSpPr>
            <a:spLocks noGrp="1"/>
          </p:cNvSpPr>
          <p:nvPr>
            <p:ph idx="1"/>
            <p:custDataLst>
              <p:tags r:id="rId6"/>
            </p:custDataLst>
          </p:nvPr>
        </p:nvSpPr>
        <p:spPr>
          <a:xfrm>
            <a:off x="-265" y="736020"/>
            <a:ext cx="8226900" cy="4759200"/>
          </a:xfrm>
        </p:spPr>
        <p:txBody>
          <a:bodyPr vert="horz" lIns="90000" tIns="46800" rIns="90000" bIns="46800" rtlCol="0">
            <a:normAutofit/>
          </a:bodyPr>
          <a:lstStyle>
            <a:lvl1pPr marL="342900" indent="-342900">
              <a:buAutoNum type="arabicPeriod"/>
              <a:defRPr sz="1400">
                <a:solidFill>
                  <a:schemeClr val="tx1"/>
                </a:solidFill>
                <a:latin typeface="Arial" panose="020B0604020202020204" pitchFamily="34" charset="0"/>
                <a:ea typeface="微软雅黑" panose="020B0503020204020204" pitchFamily="34" charset="-122"/>
              </a:defRPr>
            </a:lvl1pPr>
            <a:lvl2pPr marL="457200" indent="0">
              <a:buNone/>
              <a:defRPr sz="2000">
                <a:solidFill>
                  <a:schemeClr val="tx1"/>
                </a:solidFill>
                <a:latin typeface="微软雅黑" panose="020B0503020204020204" pitchFamily="34" charset="-122"/>
                <a:ea typeface="微软雅黑" panose="020B0503020204020204" pitchFamily="34" charset="-122"/>
              </a:defRPr>
            </a:lvl2pPr>
            <a:lvl3pPr>
              <a:defRPr sz="2000">
                <a:solidFill>
                  <a:schemeClr val="tx1"/>
                </a:solidFill>
                <a:latin typeface="微软雅黑" panose="020B0503020204020204" pitchFamily="34" charset="-122"/>
                <a:ea typeface="微软雅黑" panose="020B0503020204020204" pitchFamily="34" charset="-122"/>
              </a:defRPr>
            </a:lvl3pPr>
            <a:lvl4pPr>
              <a:defRPr sz="1800">
                <a:solidFill>
                  <a:schemeClr val="tx1"/>
                </a:solidFill>
                <a:latin typeface="微软雅黑" panose="020B0503020204020204" pitchFamily="34" charset="-122"/>
                <a:ea typeface="微软雅黑" panose="020B0503020204020204" pitchFamily="34" charset="-122"/>
              </a:defRPr>
            </a:lvl4pPr>
            <a:lvl5pPr>
              <a:defRPr sz="1600">
                <a:solidFill>
                  <a:schemeClr val="tx1"/>
                </a:solidFill>
                <a:latin typeface="微软雅黑" panose="020B0503020204020204" pitchFamily="34" charset="-122"/>
                <a:ea typeface="微软雅黑" panose="020B0503020204020204" pitchFamily="34" charset="-122"/>
              </a:defRPr>
            </a:lvl5pPr>
          </a:lstStyle>
          <a:p>
            <a:pPr lvl="0"/>
            <a:r>
              <a:rPr dirty="0">
                <a:sym typeface="+mn-ea"/>
              </a:rPr>
              <a:t>单击此处编辑母版文本样式</a:t>
            </a:r>
            <a:endParaRPr dirty="0">
              <a:sym typeface="+mn-e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493100" y="3848400"/>
            <a:ext cx="58266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493100" y="4615200"/>
            <a:ext cx="58266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608400"/>
            <a:ext cx="82269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456300" y="1501200"/>
            <a:ext cx="38826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4808700" y="1501200"/>
            <a:ext cx="38826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608400"/>
            <a:ext cx="82269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456300" y="1429200"/>
            <a:ext cx="40068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456300" y="1854000"/>
            <a:ext cx="40068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3" y="1421729"/>
            <a:ext cx="40068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3" y="1854000"/>
            <a:ext cx="40068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456248" y="1555115"/>
            <a:ext cx="3924776" cy="4608195"/>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4762800" y="1555200"/>
            <a:ext cx="39204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7676100" y="914400"/>
            <a:ext cx="783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685800" y="914400"/>
            <a:ext cx="68769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456300" y="608400"/>
            <a:ext cx="82269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456300" y="1490400"/>
            <a:ext cx="82269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459000" y="6314400"/>
            <a:ext cx="2025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3087000" y="6314400"/>
            <a:ext cx="297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6658200" y="6314400"/>
            <a:ext cx="2025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xml"/><Relationship Id="rId1"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0.xml"/><Relationship Id="rId1"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xml"/><Relationship Id="rId1"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image" Target="../media/image41.png"/></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79.xml"/><Relationship Id="rId4" Type="http://schemas.openxmlformats.org/officeDocument/2006/relationships/image" Target="../media/image43.png"/><Relationship Id="rId3" Type="http://schemas.openxmlformats.org/officeDocument/2006/relationships/tags" Target="../tags/tag78.xml"/><Relationship Id="rId2" Type="http://schemas.openxmlformats.org/officeDocument/2006/relationships/image" Target="../media/image42.png"/><Relationship Id="rId1" Type="http://schemas.openxmlformats.org/officeDocument/2006/relationships/tags" Target="../tags/tag7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0.xml"/><Relationship Id="rId1"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image" Target="../media/image51.jpe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5.xml"/><Relationship Id="rId1" Type="http://schemas.openxmlformats.org/officeDocument/2006/relationships/image" Target="../media/image52.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5.png"/><Relationship Id="rId2" Type="http://schemas.microsoft.com/office/2007/relationships/hdphoto" Target="../media/image54.wdp"/><Relationship Id="rId1" Type="http://schemas.openxmlformats.org/officeDocument/2006/relationships/image" Target="../media/image53.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58.wdp"/><Relationship Id="rId1" Type="http://schemas.openxmlformats.org/officeDocument/2006/relationships/image" Target="../media/image57.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60.wdp"/><Relationship Id="rId1"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svg"/><Relationship Id="rId1" Type="http://schemas.openxmlformats.org/officeDocument/2006/relationships/image" Target="../media/image61.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4.png"/><Relationship Id="rId2" Type="http://schemas.microsoft.com/office/2007/relationships/hdphoto" Target="../media/image63.wdp"/><Relationship Id="rId1" Type="http://schemas.openxmlformats.org/officeDocument/2006/relationships/image" Target="../media/image6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63.wdp"/><Relationship Id="rId1" Type="http://schemas.openxmlformats.org/officeDocument/2006/relationships/image" Target="../media/image62.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69.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8.png"/><Relationship Id="rId1" Type="http://schemas.openxmlformats.org/officeDocument/2006/relationships/image" Target="../media/image8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99.wdp"/><Relationship Id="rId1" Type="http://schemas.openxmlformats.org/officeDocument/2006/relationships/image" Target="../media/image98.png"/></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6.xml"/><Relationship Id="rId2" Type="http://schemas.openxmlformats.org/officeDocument/2006/relationships/image" Target="../media/image101.png"/><Relationship Id="rId1" Type="http://schemas.openxmlformats.org/officeDocument/2006/relationships/image" Target="../media/image100.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normAutofit/>
          </a:bodyPr>
          <a:p>
            <a:r>
              <a:rPr lang="zh-CN" altLang="en-US"/>
              <a:t>卷积神经网络与常用模型</a:t>
            </a:r>
            <a:endParaRPr lang="zh-CN" altLang="en-US"/>
          </a:p>
        </p:txBody>
      </p:sp>
      <p:sp>
        <p:nvSpPr>
          <p:cNvPr id="3" name="副标题 2"/>
          <p:cNvSpPr>
            <a:spLocks noGrp="1"/>
          </p:cNvSpPr>
          <p:nvPr>
            <p:ph type="subTitle" idx="1"/>
            <p:custDataLst>
              <p:tags r:id="rId2"/>
            </p:custDataLst>
          </p:nvPr>
        </p:nvSpPr>
        <p:spPr/>
        <p:txBody>
          <a:bodyPr>
            <a:normAutofit fontScale="90000" lnSpcReduction="10000"/>
          </a:bodyPr>
          <a:p>
            <a:r>
              <a:rPr lang="zh-CN" altLang="en-US"/>
              <a:t>彭小江</a:t>
            </a:r>
            <a:r>
              <a:rPr lang="en-US" altLang="zh-CN"/>
              <a:t> </a:t>
            </a:r>
            <a:r>
              <a:rPr lang="zh-CN" altLang="en-US"/>
              <a:t>副教授</a:t>
            </a:r>
            <a:endParaRPr lang="zh-CN" altLang="en-US"/>
          </a:p>
          <a:p>
            <a:r>
              <a:rPr lang="zh-CN" altLang="en-US"/>
              <a:t>深圳技术大学</a:t>
            </a:r>
            <a:r>
              <a:rPr lang="en-US" altLang="zh-CN"/>
              <a:t> </a:t>
            </a:r>
            <a:r>
              <a:rPr lang="zh-CN" altLang="en-US"/>
              <a:t>大数据与互联网学院</a:t>
            </a:r>
            <a:endParaRPr lang="zh-CN" altLang="en-US"/>
          </a:p>
        </p:txBody>
      </p:sp>
      <p:sp>
        <p:nvSpPr>
          <p:cNvPr id="6" name="副标题 2"/>
          <p:cNvSpPr>
            <a:spLocks noGrp="1"/>
          </p:cNvSpPr>
          <p:nvPr userDrawn="1">
            <p:custDataLst>
              <p:tags r:id="rId3"/>
            </p:custDataLst>
          </p:nvPr>
        </p:nvSpPr>
        <p:spPr>
          <a:xfrm>
            <a:off x="1786890" y="3937000"/>
            <a:ext cx="5570220" cy="925830"/>
          </a:xfrm>
          <a:prstGeom prst="rect">
            <a:avLst/>
          </a:prstGeom>
        </p:spPr>
        <p:txBody>
          <a:bodyPr vert="horz" lIns="90000" tIns="46800" rIns="90000" bIns="46800" rtlCol="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lgn="ct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邮箱:</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pengxiaojiang@sztu.edu.cn</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个人主页:</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pengxj.github.io</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卷积操作 </a:t>
            </a:r>
            <a:r>
              <a:rPr lang="en-US" altLang="zh-CN" dirty="0"/>
              <a:t>(Convolutions)</a:t>
            </a:r>
            <a:endParaRPr lang="zh-CN" altLang="en-US" dirty="0"/>
          </a:p>
        </p:txBody>
      </p:sp>
      <p:sp>
        <p:nvSpPr>
          <p:cNvPr id="3" name="内容占位符 2"/>
          <p:cNvSpPr>
            <a:spLocks noGrp="1"/>
          </p:cNvSpPr>
          <p:nvPr>
            <p:ph idx="1"/>
          </p:nvPr>
        </p:nvSpPr>
        <p:spPr/>
        <p:txBody>
          <a:bodyPr/>
          <a:lstStyle/>
          <a:p>
            <a:r>
              <a:rPr lang="zh-CN" altLang="en-US" dirty="0"/>
              <a:t>对于</a:t>
            </a:r>
            <a:r>
              <a:rPr lang="en-US" altLang="zh-CN" dirty="0"/>
              <a:t>1D</a:t>
            </a:r>
            <a:r>
              <a:rPr lang="zh-CN" altLang="en-US" dirty="0"/>
              <a:t>卷积用数学表达每一项输出为：</a:t>
            </a:r>
            <a:endParaRPr lang="en-US" altLang="zh-CN" dirty="0"/>
          </a:p>
          <a:p>
            <a:endParaRPr lang="en-US" altLang="zh-CN" dirty="0"/>
          </a:p>
          <a:p>
            <a:endParaRPr lang="en-US" altLang="zh-CN" dirty="0"/>
          </a:p>
          <a:p>
            <a:endParaRPr lang="en-US" altLang="zh-CN" dirty="0"/>
          </a:p>
          <a:p>
            <a:r>
              <a:rPr lang="zh-CN" altLang="en-US" dirty="0"/>
              <a:t>如：</a:t>
            </a:r>
            <a:endParaRPr lang="zh-CN" altLang="en-US" dirty="0"/>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sz="1100" dirty="0"/>
          </a:p>
        </p:txBody>
      </p:sp>
      <p:pic>
        <p:nvPicPr>
          <p:cNvPr id="7" name="图片 6"/>
          <p:cNvPicPr>
            <a:picLocks noChangeAspect="1"/>
          </p:cNvPicPr>
          <p:nvPr/>
        </p:nvPicPr>
        <p:blipFill>
          <a:blip r:embed="rId1"/>
          <a:stretch>
            <a:fillRect/>
          </a:stretch>
        </p:blipFill>
        <p:spPr>
          <a:xfrm>
            <a:off x="1939365" y="2256127"/>
            <a:ext cx="4572000" cy="1847850"/>
          </a:xfrm>
          <a:prstGeom prst="rect">
            <a:avLst/>
          </a:prstGeom>
        </p:spPr>
      </p:pic>
      <p:pic>
        <p:nvPicPr>
          <p:cNvPr id="9" name="图片 8"/>
          <p:cNvPicPr>
            <a:picLocks noChangeAspect="1"/>
          </p:cNvPicPr>
          <p:nvPr/>
        </p:nvPicPr>
        <p:blipFill>
          <a:blip r:embed="rId2"/>
          <a:stretch>
            <a:fillRect/>
          </a:stretch>
        </p:blipFill>
        <p:spPr>
          <a:xfrm>
            <a:off x="938714" y="4445668"/>
            <a:ext cx="7820025" cy="6858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卷积操作 </a:t>
            </a:r>
            <a:r>
              <a:rPr lang="en-US" altLang="zh-CN" dirty="0"/>
              <a:t>(Convolutions)</a:t>
            </a:r>
            <a:endParaRPr lang="zh-CN" altLang="en-US" dirty="0"/>
          </a:p>
        </p:txBody>
      </p:sp>
      <p:sp>
        <p:nvSpPr>
          <p:cNvPr id="3" name="内容占位符 2"/>
          <p:cNvSpPr>
            <a:spLocks noGrp="1"/>
          </p:cNvSpPr>
          <p:nvPr>
            <p:ph idx="1"/>
          </p:nvPr>
        </p:nvSpPr>
        <p:spPr/>
        <p:txBody>
          <a:bodyPr/>
          <a:lstStyle/>
          <a:p>
            <a:r>
              <a:rPr lang="zh-CN" altLang="en-US" dirty="0"/>
              <a:t>卷积可以实现微分如下</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也可实现模板匹配如下</a:t>
            </a:r>
            <a:endParaRPr lang="en-US" altLang="zh-CN" dirty="0"/>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sz="1100" dirty="0"/>
          </a:p>
        </p:txBody>
      </p:sp>
      <p:pic>
        <p:nvPicPr>
          <p:cNvPr id="6" name="图片 5"/>
          <p:cNvPicPr>
            <a:picLocks noChangeAspect="1"/>
          </p:cNvPicPr>
          <p:nvPr/>
        </p:nvPicPr>
        <p:blipFill>
          <a:blip r:embed="rId1"/>
          <a:stretch>
            <a:fillRect/>
          </a:stretch>
        </p:blipFill>
        <p:spPr>
          <a:xfrm>
            <a:off x="739651" y="2143461"/>
            <a:ext cx="8282547" cy="2570142"/>
          </a:xfrm>
          <a:prstGeom prst="rect">
            <a:avLst/>
          </a:prstGeom>
        </p:spPr>
      </p:pic>
      <p:pic>
        <p:nvPicPr>
          <p:cNvPr id="8" name="图片 7"/>
          <p:cNvPicPr>
            <a:picLocks noChangeAspect="1"/>
          </p:cNvPicPr>
          <p:nvPr/>
        </p:nvPicPr>
        <p:blipFill rotWithShape="1">
          <a:blip r:embed="rId2"/>
          <a:srcRect t="7370"/>
          <a:stretch>
            <a:fillRect/>
          </a:stretch>
        </p:blipFill>
        <p:spPr>
          <a:xfrm>
            <a:off x="770965" y="4896852"/>
            <a:ext cx="8219526" cy="13665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1000"/>
                                        <p:tgtEl>
                                          <p:spTgt spid="3">
                                            <p:txEl>
                                              <p:pRg st="6" end="6"/>
                                            </p:txEl>
                                          </p:spTgt>
                                        </p:tgtEl>
                                      </p:cBhvr>
                                    </p:animEffect>
                                    <p:anim calcmode="lin" valueType="num">
                                      <p:cBhvr>
                                        <p:cTn id="1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卷积操作 </a:t>
            </a:r>
            <a:r>
              <a:rPr lang="en-US" altLang="zh-CN" dirty="0"/>
              <a:t>(Convolutions)</a:t>
            </a:r>
            <a:endParaRPr lang="zh-CN" altLang="en-US" dirty="0"/>
          </a:p>
        </p:txBody>
      </p:sp>
      <p:pic>
        <p:nvPicPr>
          <p:cNvPr id="8" name="内容占位符 7"/>
          <p:cNvPicPr>
            <a:picLocks noGrp="1" noChangeAspect="1"/>
          </p:cNvPicPr>
          <p:nvPr>
            <p:ph idx="1"/>
          </p:nvPr>
        </p:nvPicPr>
        <p:blipFill>
          <a:blip r:embed="rId1"/>
          <a:stretch>
            <a:fillRect/>
          </a:stretch>
        </p:blipFill>
        <p:spPr>
          <a:xfrm>
            <a:off x="1776490" y="1252538"/>
            <a:ext cx="5730720" cy="4352925"/>
          </a:xfrm>
        </p:spPr>
      </p:pic>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sz="1100" dirty="0"/>
          </a:p>
        </p:txBody>
      </p:sp>
      <p:sp>
        <p:nvSpPr>
          <p:cNvPr id="5" name="内容占位符 2"/>
          <p:cNvSpPr txBox="1"/>
          <p:nvPr/>
        </p:nvSpPr>
        <p:spPr>
          <a:xfrm>
            <a:off x="698376" y="1253331"/>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2</a:t>
            </a:r>
            <a:r>
              <a:rPr lang="zh-CN" altLang="en-US" dirty="0"/>
              <a:t>维卷积</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卷积操作 </a:t>
            </a:r>
            <a:r>
              <a:rPr lang="en-US" altLang="zh-CN" dirty="0"/>
              <a:t>(Convolutions)</a:t>
            </a:r>
            <a:endParaRPr lang="zh-CN" altLang="en-US" dirty="0"/>
          </a:p>
        </p:txBody>
      </p:sp>
      <p:pic>
        <p:nvPicPr>
          <p:cNvPr id="6" name="内容占位符 5"/>
          <p:cNvPicPr>
            <a:picLocks noGrp="1" noChangeAspect="1"/>
          </p:cNvPicPr>
          <p:nvPr>
            <p:ph idx="1"/>
          </p:nvPr>
        </p:nvPicPr>
        <p:blipFill>
          <a:blip r:embed="rId1"/>
          <a:stretch>
            <a:fillRect/>
          </a:stretch>
        </p:blipFill>
        <p:spPr>
          <a:xfrm>
            <a:off x="1816201" y="1252538"/>
            <a:ext cx="5651297" cy="4352925"/>
          </a:xfrm>
        </p:spPr>
      </p:pic>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sz="11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卷积操作 </a:t>
            </a:r>
            <a:r>
              <a:rPr lang="en-US" altLang="zh-CN" dirty="0"/>
              <a:t>(Convolutions)</a:t>
            </a:r>
            <a:endParaRPr lang="zh-CN" altLang="en-US" dirty="0"/>
          </a:p>
        </p:txBody>
      </p:sp>
      <p:pic>
        <p:nvPicPr>
          <p:cNvPr id="6" name="内容占位符 5"/>
          <p:cNvPicPr>
            <a:picLocks noGrp="1" noChangeAspect="1"/>
          </p:cNvPicPr>
          <p:nvPr>
            <p:ph idx="1"/>
          </p:nvPr>
        </p:nvPicPr>
        <p:blipFill>
          <a:blip r:embed="rId1"/>
          <a:stretch>
            <a:fillRect/>
          </a:stretch>
        </p:blipFill>
        <p:spPr>
          <a:xfrm>
            <a:off x="1796285" y="1252538"/>
            <a:ext cx="5691129" cy="4352925"/>
          </a:xfrm>
        </p:spPr>
      </p:pic>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sz="11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卷积操作 </a:t>
            </a:r>
            <a:r>
              <a:rPr lang="en-US" altLang="zh-CN" dirty="0"/>
              <a:t>(Convolutions)</a:t>
            </a:r>
            <a:endParaRPr lang="zh-CN" altLang="en-US" dirty="0"/>
          </a:p>
        </p:txBody>
      </p:sp>
      <p:pic>
        <p:nvPicPr>
          <p:cNvPr id="6" name="内容占位符 5"/>
          <p:cNvPicPr>
            <a:picLocks noGrp="1" noChangeAspect="1"/>
          </p:cNvPicPr>
          <p:nvPr>
            <p:ph idx="1"/>
          </p:nvPr>
        </p:nvPicPr>
        <p:blipFill>
          <a:blip r:embed="rId1"/>
          <a:stretch>
            <a:fillRect/>
          </a:stretch>
        </p:blipFill>
        <p:spPr>
          <a:xfrm>
            <a:off x="1714219" y="1252538"/>
            <a:ext cx="5855261" cy="4352925"/>
          </a:xfrm>
        </p:spPr>
      </p:pic>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sz="11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卷积操作 </a:t>
            </a:r>
            <a:r>
              <a:rPr lang="en-US" altLang="zh-CN" dirty="0"/>
              <a:t>(Convolutions)</a:t>
            </a:r>
            <a:endParaRPr lang="zh-CN" altLang="en-US" dirty="0"/>
          </a:p>
        </p:txBody>
      </p:sp>
      <p:pic>
        <p:nvPicPr>
          <p:cNvPr id="6" name="内容占位符 5"/>
          <p:cNvPicPr>
            <a:picLocks noGrp="1" noChangeAspect="1"/>
          </p:cNvPicPr>
          <p:nvPr>
            <p:ph idx="1"/>
          </p:nvPr>
        </p:nvPicPr>
        <p:blipFill>
          <a:blip r:embed="rId1"/>
          <a:stretch>
            <a:fillRect/>
          </a:stretch>
        </p:blipFill>
        <p:spPr>
          <a:xfrm>
            <a:off x="1807027" y="1252538"/>
            <a:ext cx="5669646" cy="4352925"/>
          </a:xfrm>
        </p:spPr>
      </p:pic>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sz="11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卷积操作 </a:t>
            </a:r>
            <a:r>
              <a:rPr lang="en-US" altLang="zh-CN" dirty="0"/>
              <a:t>(Convolutions)</a:t>
            </a:r>
            <a:endParaRPr lang="zh-CN" altLang="en-US" dirty="0"/>
          </a:p>
        </p:txBody>
      </p:sp>
      <p:pic>
        <p:nvPicPr>
          <p:cNvPr id="6" name="内容占位符 5"/>
          <p:cNvPicPr>
            <a:picLocks noGrp="1" noChangeAspect="1"/>
          </p:cNvPicPr>
          <p:nvPr>
            <p:ph idx="1"/>
          </p:nvPr>
        </p:nvPicPr>
        <p:blipFill>
          <a:blip r:embed="rId1"/>
          <a:stretch>
            <a:fillRect/>
          </a:stretch>
        </p:blipFill>
        <p:spPr>
          <a:xfrm>
            <a:off x="1815420" y="1252538"/>
            <a:ext cx="5652859" cy="4352925"/>
          </a:xfrm>
        </p:spPr>
      </p:pic>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sz="11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卷积操作 </a:t>
            </a:r>
            <a:r>
              <a:rPr lang="en-US" altLang="zh-CN" dirty="0"/>
              <a:t>(Convolutions)</a:t>
            </a:r>
            <a:endParaRPr lang="zh-CN" altLang="en-US" dirty="0"/>
          </a:p>
        </p:txBody>
      </p:sp>
      <p:pic>
        <p:nvPicPr>
          <p:cNvPr id="6" name="内容占位符 5"/>
          <p:cNvPicPr>
            <a:picLocks noGrp="1" noChangeAspect="1"/>
          </p:cNvPicPr>
          <p:nvPr>
            <p:ph idx="1"/>
          </p:nvPr>
        </p:nvPicPr>
        <p:blipFill>
          <a:blip r:embed="rId1"/>
          <a:stretch>
            <a:fillRect/>
          </a:stretch>
        </p:blipFill>
        <p:spPr>
          <a:xfrm>
            <a:off x="1810523" y="1252538"/>
            <a:ext cx="5662654" cy="4352925"/>
          </a:xfrm>
        </p:spPr>
      </p:pic>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sz="11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卷积操作 </a:t>
            </a:r>
            <a:r>
              <a:rPr lang="en-US" altLang="zh-CN" dirty="0"/>
              <a:t>(Convolutions)</a:t>
            </a:r>
            <a:endParaRPr lang="zh-CN" altLang="en-US" dirty="0"/>
          </a:p>
        </p:txBody>
      </p:sp>
      <p:pic>
        <p:nvPicPr>
          <p:cNvPr id="6" name="内容占位符 5"/>
          <p:cNvPicPr>
            <a:picLocks noGrp="1" noChangeAspect="1"/>
          </p:cNvPicPr>
          <p:nvPr>
            <p:ph idx="1"/>
          </p:nvPr>
        </p:nvPicPr>
        <p:blipFill>
          <a:blip r:embed="rId1"/>
          <a:stretch>
            <a:fillRect/>
          </a:stretch>
        </p:blipFill>
        <p:spPr>
          <a:xfrm>
            <a:off x="1593272" y="1252538"/>
            <a:ext cx="6097155" cy="4352925"/>
          </a:xfrm>
        </p:spPr>
      </p:pic>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为什么要卷积</a:t>
            </a:r>
            <a:r>
              <a:rPr lang="zh-CN" altLang="en-US" dirty="0"/>
              <a:t> </a:t>
            </a:r>
            <a:r>
              <a:rPr lang="en-US" altLang="zh-CN" dirty="0"/>
              <a:t>(Convolutions)</a:t>
            </a:r>
            <a:endParaRPr lang="zh-CN" altLang="en-US" dirty="0"/>
          </a:p>
        </p:txBody>
      </p:sp>
      <p:sp>
        <p:nvSpPr>
          <p:cNvPr id="3" name="内容占位符 2"/>
          <p:cNvSpPr>
            <a:spLocks noGrp="1"/>
          </p:cNvSpPr>
          <p:nvPr>
            <p:ph idx="1"/>
          </p:nvPr>
        </p:nvSpPr>
        <p:spPr/>
        <p:txBody>
          <a:bodyPr/>
          <a:lstStyle/>
          <a:p>
            <a:r>
              <a:rPr lang="en-US" altLang="zh-CN" dirty="0"/>
              <a:t>MNIST</a:t>
            </a:r>
            <a:r>
              <a:rPr lang="zh-CN" altLang="en-US" dirty="0"/>
              <a:t>图片大小为</a:t>
            </a:r>
            <a:r>
              <a:rPr lang="en-US" altLang="zh-CN" dirty="0"/>
              <a:t>28x28</a:t>
            </a:r>
            <a:r>
              <a:rPr lang="zh-CN" altLang="en-US" dirty="0"/>
              <a:t>，如果是</a:t>
            </a:r>
            <a:r>
              <a:rPr lang="en-US" altLang="zh-CN" dirty="0"/>
              <a:t>256x256</a:t>
            </a:r>
            <a:r>
              <a:rPr lang="zh-CN" altLang="en-US" dirty="0"/>
              <a:t>的</a:t>
            </a:r>
            <a:r>
              <a:rPr lang="en-US" altLang="zh-CN" dirty="0"/>
              <a:t>RGB</a:t>
            </a:r>
            <a:r>
              <a:rPr lang="zh-CN" altLang="en-US" dirty="0"/>
              <a:t>图像输入，输出也为</a:t>
            </a:r>
            <a:r>
              <a:rPr lang="en-US" altLang="zh-CN" dirty="0"/>
              <a:t>256x256</a:t>
            </a:r>
            <a:r>
              <a:rPr lang="zh-CN" altLang="en-US" dirty="0"/>
              <a:t>的</a:t>
            </a:r>
            <a:r>
              <a:rPr lang="en-US" altLang="zh-CN" dirty="0"/>
              <a:t>RGB</a:t>
            </a:r>
            <a:r>
              <a:rPr lang="zh-CN" altLang="en-US" dirty="0"/>
              <a:t>图像，假设没有隐含层，则需要的参数量为：</a:t>
            </a:r>
            <a:endParaRPr lang="en-US" altLang="zh-CN" dirty="0"/>
          </a:p>
          <a:p>
            <a:endParaRPr lang="en-US" altLang="zh-CN" dirty="0"/>
          </a:p>
          <a:p>
            <a:endParaRPr lang="en-US" altLang="zh-CN" dirty="0"/>
          </a:p>
          <a:p>
            <a:r>
              <a:rPr lang="zh-CN" altLang="en-US" dirty="0"/>
              <a:t>转换成字节，大约</a:t>
            </a:r>
            <a:r>
              <a:rPr lang="en-US" altLang="zh-CN" dirty="0"/>
              <a:t>150Gb</a:t>
            </a:r>
            <a:r>
              <a:rPr lang="zh-CN" altLang="en-US" dirty="0"/>
              <a:t>！</a:t>
            </a:r>
            <a:endParaRPr lang="zh-CN" altLang="en-US" dirty="0"/>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sz="1100" dirty="0"/>
          </a:p>
        </p:txBody>
      </p:sp>
      <p:pic>
        <p:nvPicPr>
          <p:cNvPr id="6" name="图片 5"/>
          <p:cNvPicPr>
            <a:picLocks noChangeAspect="1"/>
          </p:cNvPicPr>
          <p:nvPr/>
        </p:nvPicPr>
        <p:blipFill>
          <a:blip r:embed="rId1"/>
          <a:stretch>
            <a:fillRect/>
          </a:stretch>
        </p:blipFill>
        <p:spPr>
          <a:xfrm>
            <a:off x="2543837" y="3256579"/>
            <a:ext cx="5157148" cy="7813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卷积操作 </a:t>
            </a:r>
            <a:r>
              <a:rPr lang="en-US" altLang="zh-CN" dirty="0"/>
              <a:t>(Convolutions)</a:t>
            </a:r>
            <a:endParaRPr lang="zh-CN" altLang="en-US" dirty="0"/>
          </a:p>
        </p:txBody>
      </p:sp>
      <p:pic>
        <p:nvPicPr>
          <p:cNvPr id="6" name="内容占位符 5"/>
          <p:cNvPicPr>
            <a:picLocks noGrp="1" noChangeAspect="1"/>
          </p:cNvPicPr>
          <p:nvPr>
            <p:ph idx="1"/>
          </p:nvPr>
        </p:nvPicPr>
        <p:blipFill>
          <a:blip r:embed="rId1"/>
          <a:stretch>
            <a:fillRect/>
          </a:stretch>
        </p:blipFill>
        <p:spPr>
          <a:xfrm>
            <a:off x="1514760" y="2219643"/>
            <a:ext cx="6000179" cy="4352925"/>
          </a:xfrm>
        </p:spPr>
      </p:pic>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sz="1100" dirty="0"/>
          </a:p>
        </p:txBody>
      </p:sp>
      <p:sp>
        <p:nvSpPr>
          <p:cNvPr id="3" name="文本框 2"/>
          <p:cNvSpPr txBox="1"/>
          <p:nvPr/>
        </p:nvSpPr>
        <p:spPr>
          <a:xfrm>
            <a:off x="719455" y="1582420"/>
            <a:ext cx="6397625" cy="460375"/>
          </a:xfrm>
          <a:prstGeom prst="rect">
            <a:avLst/>
          </a:prstGeom>
          <a:noFill/>
        </p:spPr>
        <p:txBody>
          <a:bodyPr wrap="none" rtlCol="0">
            <a:spAutoFit/>
          </a:bodyPr>
          <a:p>
            <a:r>
              <a:rPr lang="zh-CN" altLang="en-US" sz="2400"/>
              <a:t>卷积实际是一种线性变换（</a:t>
            </a:r>
            <a:r>
              <a:rPr lang="en-US" altLang="zh-CN" sz="2400"/>
              <a:t>Pytorch</a:t>
            </a:r>
            <a:r>
              <a:rPr lang="zh-CN" altLang="en-US" sz="2400"/>
              <a:t>矩阵乘法）</a:t>
            </a:r>
            <a:endParaRPr lang="zh-CN" altLang="en-US"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卷积操作 </a:t>
            </a:r>
            <a:r>
              <a:rPr lang="en-US" altLang="zh-CN" dirty="0"/>
              <a:t>(Convolutions)</a:t>
            </a:r>
            <a:endParaRPr lang="zh-CN" altLang="en-US" dirty="0"/>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sz="1100" dirty="0"/>
          </a:p>
        </p:txBody>
      </p:sp>
      <p:sp>
        <p:nvSpPr>
          <p:cNvPr id="5" name="内容占位符 4"/>
          <p:cNvSpPr>
            <a:spLocks noGrp="1"/>
          </p:cNvSpPr>
          <p:nvPr>
            <p:ph idx="1"/>
          </p:nvPr>
        </p:nvSpPr>
        <p:spPr/>
        <p:txBody>
          <a:bodyPr/>
          <a:lstStyle/>
          <a:p>
            <a:r>
              <a:rPr lang="zh-CN" altLang="en-US" dirty="0"/>
              <a:t>术语：</a:t>
            </a:r>
            <a:endParaRPr lang="en-US" altLang="zh-CN" dirty="0"/>
          </a:p>
          <a:p>
            <a:pPr lvl="1"/>
            <a:r>
              <a:rPr lang="zh-CN" altLang="en-US" dirty="0"/>
              <a:t>卷积核也称</a:t>
            </a:r>
            <a:r>
              <a:rPr lang="zh-CN" altLang="en-US" dirty="0">
                <a:solidFill>
                  <a:srgbClr val="FF0000"/>
                </a:solidFill>
              </a:rPr>
              <a:t>共享权重和共享偏置</a:t>
            </a:r>
            <a:endParaRPr lang="en-US" altLang="zh-CN" dirty="0">
              <a:solidFill>
                <a:srgbClr val="FF0000"/>
              </a:solidFill>
            </a:endParaRPr>
          </a:p>
          <a:p>
            <a:pPr lvl="1"/>
            <a:r>
              <a:rPr lang="zh-CN" altLang="en-US" dirty="0"/>
              <a:t>每个卷积输出通道称为</a:t>
            </a:r>
            <a:r>
              <a:rPr lang="zh-CN" altLang="en-US" dirty="0">
                <a:solidFill>
                  <a:srgbClr val="FF0000"/>
                </a:solidFill>
              </a:rPr>
              <a:t>特征映射或</a:t>
            </a:r>
            <a:r>
              <a:rPr lang="en-US" altLang="zh-CN" dirty="0">
                <a:solidFill>
                  <a:srgbClr val="FF0000"/>
                </a:solidFill>
              </a:rPr>
              <a:t>activation map</a:t>
            </a:r>
            <a:endParaRPr lang="en-US" altLang="zh-CN" dirty="0">
              <a:solidFill>
                <a:srgbClr val="FF0000"/>
              </a:solidFill>
            </a:endParaRPr>
          </a:p>
          <a:p>
            <a:pPr lvl="1"/>
            <a:r>
              <a:rPr lang="zh-CN" altLang="en-US" dirty="0"/>
              <a:t>输入</a:t>
            </a:r>
            <a:r>
              <a:rPr lang="en-US" altLang="zh-CN" dirty="0"/>
              <a:t>map</a:t>
            </a:r>
            <a:r>
              <a:rPr lang="zh-CN" altLang="en-US" dirty="0"/>
              <a:t>参与卷积的局部区域称</a:t>
            </a:r>
            <a:r>
              <a:rPr lang="zh-CN" altLang="en-US" dirty="0">
                <a:solidFill>
                  <a:srgbClr val="FF0000"/>
                </a:solidFill>
              </a:rPr>
              <a:t>局部感受野</a:t>
            </a:r>
            <a:endParaRPr lang="en-US" altLang="zh-CN" dirty="0">
              <a:solidFill>
                <a:srgbClr val="FF0000"/>
              </a:solidFill>
            </a:endParaRPr>
          </a:p>
          <a:p>
            <a:pPr lvl="1"/>
            <a:r>
              <a:rPr lang="en-US" altLang="zh-CN" dirty="0">
                <a:solidFill>
                  <a:srgbClr val="FF0000"/>
                </a:solidFill>
              </a:rPr>
              <a:t>1x1</a:t>
            </a:r>
            <a:r>
              <a:rPr lang="zh-CN" altLang="en-US" dirty="0">
                <a:solidFill>
                  <a:srgbClr val="FF0000"/>
                </a:solidFill>
              </a:rPr>
              <a:t>卷积中由于每个输入都影响每个输出，</a:t>
            </a:r>
            <a:r>
              <a:rPr lang="en-US" altLang="zh-CN" dirty="0">
                <a:solidFill>
                  <a:srgbClr val="FF0000"/>
                </a:solidFill>
              </a:rPr>
              <a:t>1x1</a:t>
            </a:r>
            <a:r>
              <a:rPr lang="zh-CN" altLang="en-US" dirty="0">
                <a:solidFill>
                  <a:srgbClr val="FF0000"/>
                </a:solidFill>
              </a:rPr>
              <a:t>卷积也可实现全连接</a:t>
            </a:r>
            <a:endParaRPr lang="zh-CN" altLang="en-US" dirty="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卷积操作 </a:t>
            </a:r>
            <a:r>
              <a:rPr lang="en-US" altLang="zh-CN" dirty="0"/>
              <a:t>(Convolutions)</a:t>
            </a:r>
            <a:endParaRPr lang="zh-CN" altLang="en-US" dirty="0"/>
          </a:p>
        </p:txBody>
      </p:sp>
      <p:sp>
        <p:nvSpPr>
          <p:cNvPr id="3" name="内容占位符 2"/>
          <p:cNvSpPr>
            <a:spLocks noGrp="1"/>
          </p:cNvSpPr>
          <p:nvPr>
            <p:ph idx="1"/>
          </p:nvPr>
        </p:nvSpPr>
        <p:spPr/>
        <p:txBody>
          <a:bodyPr/>
          <a:lstStyle/>
          <a:p>
            <a:r>
              <a:rPr lang="en-US" altLang="zh-CN" dirty="0"/>
              <a:t>Padding: </a:t>
            </a:r>
            <a:r>
              <a:rPr lang="zh-CN" altLang="en-US" dirty="0"/>
              <a:t>输入补零操作</a:t>
            </a:r>
            <a:endParaRPr lang="en-US" altLang="zh-CN" dirty="0"/>
          </a:p>
          <a:p>
            <a:endParaRPr lang="en-US" altLang="zh-CN" dirty="0"/>
          </a:p>
          <a:p>
            <a:r>
              <a:rPr lang="en-US" altLang="zh-CN" dirty="0"/>
              <a:t>Stride</a:t>
            </a:r>
            <a:r>
              <a:rPr lang="zh-CN" altLang="en-US" dirty="0"/>
              <a:t>：卷积核移动的步长</a:t>
            </a:r>
            <a:endParaRPr lang="en-US" altLang="zh-CN" dirty="0"/>
          </a:p>
          <a:p>
            <a:endParaRPr lang="en-US" altLang="zh-CN" dirty="0"/>
          </a:p>
          <a:p>
            <a:r>
              <a:rPr lang="en-US" altLang="zh-CN" dirty="0"/>
              <a:t>Dilation</a:t>
            </a:r>
            <a:r>
              <a:rPr lang="zh-CN" altLang="en-US" dirty="0"/>
              <a:t>：卷积核孔洞扩展</a:t>
            </a:r>
            <a:endParaRPr lang="zh-CN" altLang="en-US" dirty="0"/>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Padding: </a:t>
            </a:r>
            <a:r>
              <a:rPr lang="zh-CN" altLang="en-US" dirty="0"/>
              <a:t>输入补零操作</a:t>
            </a:r>
            <a:endParaRPr lang="zh-CN" altLang="en-US" dirty="0"/>
          </a:p>
        </p:txBody>
      </p:sp>
      <p:sp>
        <p:nvSpPr>
          <p:cNvPr id="3" name="内容占位符 2"/>
          <p:cNvSpPr>
            <a:spLocks noGrp="1"/>
          </p:cNvSpPr>
          <p:nvPr>
            <p:ph idx="1"/>
          </p:nvPr>
        </p:nvSpPr>
        <p:spPr/>
        <p:txBody>
          <a:bodyPr/>
          <a:lstStyle/>
          <a:p>
            <a:r>
              <a:rPr lang="en-US" altLang="zh-CN" dirty="0"/>
              <a:t>padding</a:t>
            </a:r>
            <a:r>
              <a:rPr lang="zh-CN" altLang="en-US" dirty="0"/>
              <a:t>（</a:t>
            </a:r>
            <a:r>
              <a:rPr lang="en-US" altLang="zh-CN" dirty="0"/>
              <a:t>2</a:t>
            </a:r>
            <a:r>
              <a:rPr lang="zh-CN" altLang="en-US" dirty="0"/>
              <a:t>，</a:t>
            </a:r>
            <a:r>
              <a:rPr lang="en-US" altLang="zh-CN" dirty="0"/>
              <a:t>1</a:t>
            </a:r>
            <a:r>
              <a:rPr lang="zh-CN" altLang="en-US" dirty="0"/>
              <a:t>）</a:t>
            </a:r>
            <a:endParaRPr lang="zh-CN" altLang="en-US" dirty="0"/>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sz="1100" dirty="0"/>
          </a:p>
        </p:txBody>
      </p:sp>
      <p:pic>
        <p:nvPicPr>
          <p:cNvPr id="6" name="图片 5"/>
          <p:cNvPicPr>
            <a:picLocks noChangeAspect="1"/>
          </p:cNvPicPr>
          <p:nvPr/>
        </p:nvPicPr>
        <p:blipFill>
          <a:blip r:embed="rId1"/>
          <a:stretch>
            <a:fillRect/>
          </a:stretch>
        </p:blipFill>
        <p:spPr>
          <a:xfrm>
            <a:off x="4644691" y="1253331"/>
            <a:ext cx="4321299" cy="4682091"/>
          </a:xfrm>
          <a:prstGeom prst="rect">
            <a:avLst/>
          </a:prstGeom>
        </p:spPr>
      </p:pic>
      <p:pic>
        <p:nvPicPr>
          <p:cNvPr id="8" name="图片 7"/>
          <p:cNvPicPr>
            <a:picLocks noChangeAspect="1"/>
          </p:cNvPicPr>
          <p:nvPr/>
        </p:nvPicPr>
        <p:blipFill>
          <a:blip r:embed="rId2"/>
          <a:stretch>
            <a:fillRect/>
          </a:stretch>
        </p:blipFill>
        <p:spPr>
          <a:xfrm>
            <a:off x="770965" y="2776286"/>
            <a:ext cx="2836696" cy="228258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Stride</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sz="1100" dirty="0"/>
          </a:p>
        </p:txBody>
      </p:sp>
      <p:pic>
        <p:nvPicPr>
          <p:cNvPr id="6" name="图片 5"/>
          <p:cNvPicPr>
            <a:picLocks noChangeAspect="1"/>
          </p:cNvPicPr>
          <p:nvPr/>
        </p:nvPicPr>
        <p:blipFill>
          <a:blip r:embed="rId1"/>
          <a:stretch>
            <a:fillRect/>
          </a:stretch>
        </p:blipFill>
        <p:spPr>
          <a:xfrm>
            <a:off x="1606282" y="1750873"/>
            <a:ext cx="4638130" cy="498236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Stride</a:t>
            </a:r>
            <a:endParaRPr lang="zh-CN" altLang="en-US" dirty="0"/>
          </a:p>
        </p:txBody>
      </p:sp>
      <p:sp>
        <p:nvSpPr>
          <p:cNvPr id="3" name="内容占位符 2"/>
          <p:cNvSpPr>
            <a:spLocks noGrp="1"/>
          </p:cNvSpPr>
          <p:nvPr>
            <p:ph idx="1"/>
          </p:nvPr>
        </p:nvSpPr>
        <p:spPr/>
        <p:txBody>
          <a:bodyPr/>
          <a:lstStyle/>
          <a:p>
            <a:r>
              <a:rPr lang="zh-CN" altLang="en-US" dirty="0"/>
              <a:t>假设</a:t>
            </a:r>
            <a:r>
              <a:rPr lang="en-US" altLang="zh-CN" dirty="0"/>
              <a:t>padding</a:t>
            </a:r>
            <a:r>
              <a:rPr lang="zh-CN" altLang="en-US" dirty="0"/>
              <a:t>后使用</a:t>
            </a:r>
            <a:r>
              <a:rPr lang="en-US" altLang="zh-CN" dirty="0"/>
              <a:t>Cx3x3</a:t>
            </a:r>
            <a:r>
              <a:rPr lang="zh-CN" altLang="en-US" dirty="0"/>
              <a:t>的核进行卷积</a:t>
            </a:r>
            <a:endParaRPr lang="zh-CN" altLang="en-US" dirty="0"/>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sz="1100" dirty="0"/>
          </a:p>
        </p:txBody>
      </p:sp>
      <p:pic>
        <p:nvPicPr>
          <p:cNvPr id="7" name="图片 6"/>
          <p:cNvPicPr>
            <a:picLocks noChangeAspect="1"/>
          </p:cNvPicPr>
          <p:nvPr/>
        </p:nvPicPr>
        <p:blipFill>
          <a:blip r:embed="rId1"/>
          <a:stretch>
            <a:fillRect/>
          </a:stretch>
        </p:blipFill>
        <p:spPr>
          <a:xfrm>
            <a:off x="859666" y="2247236"/>
            <a:ext cx="7248376" cy="454158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常用卷积术语</a:t>
            </a:r>
            <a:endParaRPr lang="zh-CN" altLang="en-US" dirty="0"/>
          </a:p>
        </p:txBody>
      </p:sp>
      <p:sp>
        <p:nvSpPr>
          <p:cNvPr id="3" name="内容占位符 2"/>
          <p:cNvSpPr>
            <a:spLocks noGrp="1"/>
          </p:cNvSpPr>
          <p:nvPr>
            <p:ph idx="1"/>
          </p:nvPr>
        </p:nvSpPr>
        <p:spPr/>
        <p:txBody>
          <a:bodyPr>
            <a:normAutofit/>
          </a:bodyPr>
          <a:lstStyle/>
          <a:p>
            <a:r>
              <a:rPr lang="zh-CN" altLang="en-US" dirty="0">
                <a:solidFill>
                  <a:srgbClr val="FF0000"/>
                </a:solidFill>
              </a:rPr>
              <a:t>窄卷积</a:t>
            </a:r>
            <a:r>
              <a:rPr lang="en-US" altLang="zh-CN" dirty="0">
                <a:solidFill>
                  <a:srgbClr val="FF0000"/>
                </a:solidFill>
              </a:rPr>
              <a:t>(Narrow Convolution)</a:t>
            </a:r>
            <a:r>
              <a:rPr lang="zh-CN" altLang="en-US" dirty="0"/>
              <a:t>：步长𝑆 </a:t>
            </a:r>
            <a:r>
              <a:rPr lang="en-US" altLang="zh-CN" dirty="0"/>
              <a:t>= 1</a:t>
            </a:r>
            <a:r>
              <a:rPr lang="zh-CN" altLang="en-US" dirty="0"/>
              <a:t>， 两端不补零𝑃 </a:t>
            </a:r>
            <a:r>
              <a:rPr lang="en-US" altLang="zh-CN" dirty="0"/>
              <a:t>= 0</a:t>
            </a:r>
            <a:r>
              <a:rPr lang="zh-CN" altLang="en-US" dirty="0"/>
              <a:t>， 卷积输出长度为𝑀−𝐾</a:t>
            </a:r>
            <a:r>
              <a:rPr lang="en-US" altLang="zh-CN" dirty="0"/>
              <a:t>+1</a:t>
            </a:r>
            <a:r>
              <a:rPr lang="zh-CN" altLang="en-US" dirty="0"/>
              <a:t>．</a:t>
            </a:r>
            <a:endParaRPr lang="en-US" altLang="zh-CN" dirty="0"/>
          </a:p>
          <a:p>
            <a:endParaRPr lang="zh-CN" altLang="en-US" dirty="0"/>
          </a:p>
          <a:p>
            <a:r>
              <a:rPr lang="zh-CN" altLang="en-US" dirty="0">
                <a:solidFill>
                  <a:srgbClr val="FF0000"/>
                </a:solidFill>
              </a:rPr>
              <a:t>宽卷积</a:t>
            </a:r>
            <a:r>
              <a:rPr lang="en-US" altLang="zh-CN" dirty="0">
                <a:solidFill>
                  <a:srgbClr val="FF0000"/>
                </a:solidFill>
              </a:rPr>
              <a:t>(Wide Convolution)</a:t>
            </a:r>
            <a:r>
              <a:rPr lang="zh-CN" altLang="en-US" dirty="0"/>
              <a:t>：步长𝑆 </a:t>
            </a:r>
            <a:r>
              <a:rPr lang="en-US" altLang="zh-CN" dirty="0"/>
              <a:t>= 1</a:t>
            </a:r>
            <a:r>
              <a:rPr lang="zh-CN" altLang="en-US" dirty="0"/>
              <a:t> 两端补零𝑃 </a:t>
            </a:r>
            <a:r>
              <a:rPr lang="en-US" altLang="zh-CN" dirty="0"/>
              <a:t>= </a:t>
            </a:r>
            <a:r>
              <a:rPr lang="zh-CN" altLang="en-US" dirty="0"/>
              <a:t>𝐾 − </a:t>
            </a:r>
            <a:r>
              <a:rPr lang="en-US" altLang="zh-CN" dirty="0"/>
              <a:t>1</a:t>
            </a:r>
            <a:r>
              <a:rPr lang="zh-CN" altLang="en-US" dirty="0"/>
              <a:t>， 卷积后输出长度𝑀 </a:t>
            </a:r>
            <a:r>
              <a:rPr lang="en-US" altLang="zh-CN" dirty="0"/>
              <a:t>+ </a:t>
            </a:r>
            <a:r>
              <a:rPr lang="zh-CN" altLang="en-US" dirty="0"/>
              <a:t>𝐾 − </a:t>
            </a:r>
            <a:r>
              <a:rPr lang="en-US" altLang="zh-CN" dirty="0"/>
              <a:t>1</a:t>
            </a:r>
            <a:r>
              <a:rPr lang="zh-CN" altLang="en-US" dirty="0"/>
              <a:t>．</a:t>
            </a:r>
            <a:endParaRPr lang="en-US" altLang="zh-CN" dirty="0"/>
          </a:p>
          <a:p>
            <a:endParaRPr lang="zh-CN" altLang="en-US" dirty="0"/>
          </a:p>
          <a:p>
            <a:r>
              <a:rPr lang="zh-CN" altLang="en-US" dirty="0">
                <a:solidFill>
                  <a:srgbClr val="FF0000"/>
                </a:solidFill>
              </a:rPr>
              <a:t>等宽卷积</a:t>
            </a:r>
            <a:r>
              <a:rPr lang="en-US" altLang="zh-CN" dirty="0">
                <a:solidFill>
                  <a:srgbClr val="FF0000"/>
                </a:solidFill>
              </a:rPr>
              <a:t>(</a:t>
            </a:r>
            <a:r>
              <a:rPr lang="zh-CN" altLang="en-US" dirty="0">
                <a:solidFill>
                  <a:srgbClr val="FF0000"/>
                </a:solidFill>
              </a:rPr>
              <a:t> </a:t>
            </a:r>
            <a:r>
              <a:rPr lang="en-US" altLang="zh-CN" dirty="0">
                <a:solidFill>
                  <a:srgbClr val="FF0000"/>
                </a:solidFill>
              </a:rPr>
              <a:t>Equal-Width Convolution)</a:t>
            </a:r>
            <a:r>
              <a:rPr lang="zh-CN" altLang="en-US" dirty="0"/>
              <a:t>：步长 𝑆 </a:t>
            </a:r>
            <a:r>
              <a:rPr lang="en-US" altLang="zh-CN" dirty="0"/>
              <a:t>= 1</a:t>
            </a:r>
            <a:r>
              <a:rPr lang="zh-CN" altLang="en-US" dirty="0"/>
              <a:t>， 两端补零 𝑃 </a:t>
            </a:r>
            <a:r>
              <a:rPr lang="en-US" altLang="zh-CN" dirty="0"/>
              <a:t>=(</a:t>
            </a:r>
            <a:r>
              <a:rPr lang="zh-CN" altLang="en-US" dirty="0"/>
              <a:t>𝐾 − </a:t>
            </a:r>
            <a:r>
              <a:rPr lang="en-US" altLang="zh-CN" dirty="0"/>
              <a:t>1)/2</a:t>
            </a:r>
            <a:r>
              <a:rPr lang="zh-CN" altLang="en-US" dirty="0"/>
              <a:t>， 卷积后输出长度𝑀</a:t>
            </a:r>
            <a:endParaRPr lang="zh-CN" altLang="en-US" dirty="0"/>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Dilation Conv</a:t>
            </a:r>
            <a:r>
              <a:rPr lang="zh-CN" altLang="en-US" dirty="0"/>
              <a:t>（带孔卷积）</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sz="1100" dirty="0"/>
          </a:p>
        </p:txBody>
      </p:sp>
      <p:pic>
        <p:nvPicPr>
          <p:cNvPr id="6" name="图片 5"/>
          <p:cNvPicPr>
            <a:picLocks noChangeAspect="1"/>
          </p:cNvPicPr>
          <p:nvPr/>
        </p:nvPicPr>
        <p:blipFill>
          <a:blip r:embed="rId1"/>
          <a:stretch>
            <a:fillRect/>
          </a:stretch>
        </p:blipFill>
        <p:spPr>
          <a:xfrm>
            <a:off x="900339" y="1313882"/>
            <a:ext cx="7344026" cy="482243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Dilation</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sz="1100" dirty="0"/>
          </a:p>
        </p:txBody>
      </p:sp>
      <p:pic>
        <p:nvPicPr>
          <p:cNvPr id="7" name="图片 6"/>
          <p:cNvPicPr>
            <a:picLocks noChangeAspect="1"/>
          </p:cNvPicPr>
          <p:nvPr/>
        </p:nvPicPr>
        <p:blipFill>
          <a:blip r:embed="rId1"/>
          <a:stretch>
            <a:fillRect/>
          </a:stretch>
        </p:blipFill>
        <p:spPr>
          <a:xfrm>
            <a:off x="710408" y="1253331"/>
            <a:ext cx="6461710" cy="475403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转置卷积</a:t>
            </a:r>
            <a:endParaRPr lang="zh-CN" altLang="en-US" dirty="0"/>
          </a:p>
        </p:txBody>
      </p:sp>
      <p:sp>
        <p:nvSpPr>
          <p:cNvPr id="3" name="内容占位符 2"/>
          <p:cNvSpPr>
            <a:spLocks noGrp="1"/>
          </p:cNvSpPr>
          <p:nvPr>
            <p:ph idx="1"/>
          </p:nvPr>
        </p:nvSpPr>
        <p:spPr/>
        <p:txBody>
          <a:bodyPr/>
          <a:lstStyle/>
          <a:p>
            <a:r>
              <a:rPr lang="zh-CN" altLang="en-US" dirty="0"/>
              <a:t>转置卷积 </a:t>
            </a:r>
            <a:r>
              <a:rPr lang="en-US" altLang="zh-CN" dirty="0"/>
              <a:t>Transposed Convolution/</a:t>
            </a:r>
            <a:r>
              <a:rPr lang="zh-CN" altLang="en-US" dirty="0"/>
              <a:t>反卷积 </a:t>
            </a:r>
            <a:r>
              <a:rPr lang="en-US" altLang="zh-CN" dirty="0"/>
              <a:t>Deconvolution</a:t>
            </a:r>
            <a:r>
              <a:rPr lang="zh-CN" altLang="en-US" dirty="0"/>
              <a:t>：</a:t>
            </a:r>
            <a:r>
              <a:rPr lang="en-US" altLang="zh-CN" dirty="0"/>
              <a:t>x-&gt;</a:t>
            </a:r>
            <a:r>
              <a:rPr lang="zh-CN" altLang="en-US" dirty="0"/>
              <a:t>卷积</a:t>
            </a:r>
            <a:r>
              <a:rPr lang="en-US" altLang="zh-CN" dirty="0"/>
              <a:t>-&gt;y</a:t>
            </a:r>
            <a:r>
              <a:rPr lang="en-US" altLang="zh-CN" dirty="0">
                <a:sym typeface="+mn-ea"/>
              </a:rPr>
              <a:t>-&gt;</a:t>
            </a:r>
            <a:r>
              <a:rPr lang="zh-CN" altLang="en-US" dirty="0">
                <a:sym typeface="+mn-ea"/>
              </a:rPr>
              <a:t>反卷积</a:t>
            </a:r>
            <a:r>
              <a:rPr lang="en-US" altLang="zh-CN" dirty="0"/>
              <a:t>-&gt;x</a:t>
            </a:r>
            <a:endParaRPr lang="zh-CN" altLang="en-US" dirty="0"/>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sz="1100" dirty="0"/>
          </a:p>
        </p:txBody>
      </p:sp>
      <p:pic>
        <p:nvPicPr>
          <p:cNvPr id="100" name="图片 99"/>
          <p:cNvPicPr/>
          <p:nvPr/>
        </p:nvPicPr>
        <p:blipFill>
          <a:blip r:embed="rId1"/>
          <a:srcRect b="12504"/>
          <a:stretch>
            <a:fillRect/>
          </a:stretch>
        </p:blipFill>
        <p:spPr>
          <a:xfrm>
            <a:off x="847725" y="2395855"/>
            <a:ext cx="7448550" cy="1808480"/>
          </a:xfrm>
          <a:prstGeom prst="rect">
            <a:avLst/>
          </a:prstGeom>
          <a:noFill/>
          <a:ln w="9525">
            <a:noFill/>
          </a:ln>
        </p:spPr>
      </p:pic>
      <p:pic>
        <p:nvPicPr>
          <p:cNvPr id="101" name="图片 100"/>
          <p:cNvPicPr/>
          <p:nvPr/>
        </p:nvPicPr>
        <p:blipFill>
          <a:blip r:embed="rId2"/>
          <a:srcRect b="9575"/>
          <a:stretch>
            <a:fillRect/>
          </a:stretch>
        </p:blipFill>
        <p:spPr>
          <a:xfrm>
            <a:off x="742950" y="4404360"/>
            <a:ext cx="7658100" cy="209296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卷积操作 </a:t>
            </a:r>
            <a:r>
              <a:rPr lang="en-US" altLang="zh-CN" dirty="0"/>
              <a:t>(Convolutions)</a:t>
            </a:r>
            <a:endParaRPr lang="zh-CN" altLang="en-US" dirty="0"/>
          </a:p>
        </p:txBody>
      </p:sp>
      <p:sp>
        <p:nvSpPr>
          <p:cNvPr id="3" name="内容占位符 2"/>
          <p:cNvSpPr>
            <a:spLocks noGrp="1"/>
          </p:cNvSpPr>
          <p:nvPr>
            <p:ph idx="1"/>
          </p:nvPr>
        </p:nvSpPr>
        <p:spPr/>
        <p:txBody>
          <a:bodyPr/>
          <a:lstStyle/>
          <a:p>
            <a:r>
              <a:rPr lang="zh-CN" altLang="en-US" dirty="0"/>
              <a:t>更糟的是：这种做法和图像特征的平移不变性、尺度不变性等不相符</a:t>
            </a:r>
            <a:endParaRPr lang="en-US" altLang="zh-CN" dirty="0"/>
          </a:p>
          <a:p>
            <a:endParaRPr lang="en-US" altLang="zh-CN" dirty="0"/>
          </a:p>
          <a:p>
            <a:r>
              <a:rPr lang="zh-CN" altLang="en-US" dirty="0"/>
              <a:t>一般地，一种有效的图像表达，应该是对感兴趣出现的位置不敏感的。</a:t>
            </a:r>
            <a:endParaRPr lang="en-US" altLang="zh-CN" dirty="0"/>
          </a:p>
          <a:p>
            <a:endParaRPr lang="en-US" altLang="zh-CN" dirty="0"/>
          </a:p>
          <a:p>
            <a:r>
              <a:rPr lang="zh-CN" altLang="en-US" dirty="0"/>
              <a:t>卷积利用卷积核实现这样一种有效的操作</a:t>
            </a:r>
            <a:endParaRPr lang="en-US" altLang="zh-CN" dirty="0"/>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转置卷积</a:t>
            </a:r>
            <a:endParaRPr lang="zh-CN" altLang="en-US" dirty="0"/>
          </a:p>
        </p:txBody>
      </p:sp>
      <p:sp>
        <p:nvSpPr>
          <p:cNvPr id="3" name="内容占位符 2"/>
          <p:cNvSpPr>
            <a:spLocks noGrp="1"/>
          </p:cNvSpPr>
          <p:nvPr>
            <p:ph idx="1"/>
          </p:nvPr>
        </p:nvSpPr>
        <p:spPr/>
        <p:txBody>
          <a:bodyPr/>
          <a:lstStyle/>
          <a:p>
            <a:r>
              <a:rPr lang="zh-CN" altLang="en-US" dirty="0"/>
              <a:t>转置卷积 </a:t>
            </a:r>
            <a:r>
              <a:rPr lang="en-US" altLang="zh-CN" dirty="0"/>
              <a:t>Transposed Convolution/</a:t>
            </a:r>
            <a:r>
              <a:rPr lang="zh-CN" altLang="en-US" dirty="0"/>
              <a:t>反卷积 </a:t>
            </a:r>
            <a:r>
              <a:rPr lang="en-US" altLang="zh-CN" dirty="0"/>
              <a:t>Deconvolution</a:t>
            </a:r>
            <a:r>
              <a:rPr lang="zh-CN" altLang="en-US" dirty="0"/>
              <a:t>：</a:t>
            </a:r>
            <a:r>
              <a:rPr lang="en-US" altLang="zh-CN" dirty="0"/>
              <a:t>x-&gt;</a:t>
            </a:r>
            <a:r>
              <a:rPr lang="zh-CN" altLang="en-US" dirty="0"/>
              <a:t>卷积</a:t>
            </a:r>
            <a:r>
              <a:rPr lang="en-US" altLang="zh-CN" dirty="0"/>
              <a:t>-&gt;y</a:t>
            </a:r>
            <a:r>
              <a:rPr lang="en-US" altLang="zh-CN" dirty="0">
                <a:sym typeface="+mn-ea"/>
              </a:rPr>
              <a:t>-&gt;</a:t>
            </a:r>
            <a:r>
              <a:rPr lang="zh-CN" altLang="en-US" dirty="0">
                <a:sym typeface="+mn-ea"/>
              </a:rPr>
              <a:t>反卷积</a:t>
            </a:r>
            <a:r>
              <a:rPr lang="en-US" altLang="zh-CN" dirty="0"/>
              <a:t>-&gt;x</a:t>
            </a:r>
            <a:endParaRPr lang="zh-CN" altLang="en-US" dirty="0"/>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sz="1100" dirty="0"/>
          </a:p>
        </p:txBody>
      </p:sp>
      <p:pic>
        <p:nvPicPr>
          <p:cNvPr id="101" name="图片 100"/>
          <p:cNvPicPr/>
          <p:nvPr/>
        </p:nvPicPr>
        <p:blipFill>
          <a:blip r:embed="rId1"/>
          <a:srcRect b="9575"/>
          <a:stretch>
            <a:fillRect/>
          </a:stretch>
        </p:blipFill>
        <p:spPr>
          <a:xfrm>
            <a:off x="872490" y="2342515"/>
            <a:ext cx="7658100" cy="2092960"/>
          </a:xfrm>
          <a:prstGeom prst="rect">
            <a:avLst/>
          </a:prstGeom>
          <a:noFill/>
          <a:ln w="9525">
            <a:noFill/>
          </a:ln>
        </p:spPr>
      </p:pic>
      <p:pic>
        <p:nvPicPr>
          <p:cNvPr id="102" name="图片 101"/>
          <p:cNvPicPr/>
          <p:nvPr/>
        </p:nvPicPr>
        <p:blipFill>
          <a:blip r:embed="rId2"/>
          <a:srcRect t="15143" b="9740"/>
          <a:stretch>
            <a:fillRect/>
          </a:stretch>
        </p:blipFill>
        <p:spPr>
          <a:xfrm>
            <a:off x="905510" y="4435475"/>
            <a:ext cx="7591425" cy="1924685"/>
          </a:xfrm>
          <a:prstGeom prst="rect">
            <a:avLst/>
          </a:prstGeom>
          <a:noFill/>
          <a:ln w="9525">
            <a:noFill/>
          </a:ln>
        </p:spPr>
      </p:pic>
      <p:sp>
        <p:nvSpPr>
          <p:cNvPr id="5" name="文本框 4"/>
          <p:cNvSpPr txBox="1"/>
          <p:nvPr/>
        </p:nvSpPr>
        <p:spPr>
          <a:xfrm>
            <a:off x="220980" y="5177790"/>
            <a:ext cx="1002030" cy="645160"/>
          </a:xfrm>
          <a:prstGeom prst="rect">
            <a:avLst/>
          </a:prstGeom>
          <a:noFill/>
        </p:spPr>
        <p:txBody>
          <a:bodyPr wrap="none" rtlCol="0">
            <a:spAutoFit/>
          </a:bodyPr>
          <a:p>
            <a:r>
              <a:rPr lang="en-US" altLang="zh-CN"/>
              <a:t>stride=2</a:t>
            </a:r>
            <a:endParaRPr lang="en-US" altLang="zh-CN"/>
          </a:p>
          <a:p>
            <a:r>
              <a:rPr lang="en-US"/>
              <a:t>x2 size</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p>
            <a:r>
              <a:rPr lang="zh-CN" altLang="en-US"/>
              <a:t>卷积的</a:t>
            </a:r>
            <a:r>
              <a:rPr lang="en-US" altLang="zh-CN"/>
              <a:t>PyTorch</a:t>
            </a:r>
            <a:r>
              <a:rPr lang="zh-CN" altLang="en-US"/>
              <a:t>实现</a:t>
            </a:r>
            <a:endParaRPr lang="zh-CN" altLang="en-US"/>
          </a:p>
        </p:txBody>
      </p:sp>
      <p:sp>
        <p:nvSpPr>
          <p:cNvPr id="3" name="内容占位符 2"/>
          <p:cNvSpPr>
            <a:spLocks noGrp="1"/>
          </p:cNvSpPr>
          <p:nvPr>
            <p:ph idx="1"/>
          </p:nvPr>
        </p:nvSpPr>
        <p:spPr/>
        <p:txBody>
          <a:bodyPr/>
          <a:p>
            <a:r>
              <a:rPr lang="zh-CN" altLang="en-US"/>
              <a:t>通过函数或者类实现</a:t>
            </a:r>
            <a:endParaRPr lang="zh-CN" altLang="en-US"/>
          </a:p>
        </p:txBody>
      </p:sp>
      <p:pic>
        <p:nvPicPr>
          <p:cNvPr id="4" name="图片 3"/>
          <p:cNvPicPr>
            <a:picLocks noChangeAspect="1"/>
          </p:cNvPicPr>
          <p:nvPr/>
        </p:nvPicPr>
        <p:blipFill>
          <a:blip r:embed="rId1"/>
          <a:stretch>
            <a:fillRect/>
          </a:stretch>
        </p:blipFill>
        <p:spPr>
          <a:xfrm>
            <a:off x="990600" y="3173095"/>
            <a:ext cx="6663055" cy="3543935"/>
          </a:xfrm>
          <a:prstGeom prst="rect">
            <a:avLst/>
          </a:prstGeom>
        </p:spPr>
      </p:pic>
      <p:sp>
        <p:nvSpPr>
          <p:cNvPr id="10" name="文本框 9"/>
          <p:cNvSpPr txBox="1"/>
          <p:nvPr/>
        </p:nvSpPr>
        <p:spPr>
          <a:xfrm>
            <a:off x="770965" y="2072723"/>
            <a:ext cx="8286752" cy="400110"/>
          </a:xfrm>
          <a:prstGeom prst="rect">
            <a:avLst/>
          </a:prstGeom>
          <a:noFill/>
        </p:spPr>
        <p:txBody>
          <a:bodyPr wrap="square">
            <a:spAutoFit/>
          </a:bodyPr>
          <a:p>
            <a:r>
              <a:rPr lang="en-US" altLang="zh-CN" sz="2000" dirty="0">
                <a:solidFill>
                  <a:srgbClr val="0070C0"/>
                </a:solidFill>
                <a:latin typeface="Times New Roman" panose="02020603050405020304" pitchFamily="18" charset="0"/>
                <a:cs typeface="Times New Roman" panose="02020603050405020304" pitchFamily="18" charset="0"/>
              </a:rPr>
              <a:t>F.conv2d(input, weight, bias=None, stride=1, padding=0, dilation=1, groups=1)</a:t>
            </a:r>
            <a:endParaRPr lang="en-US" altLang="zh-CN" sz="2000" dirty="0">
              <a:solidFill>
                <a:srgbClr val="0070C0"/>
              </a:solidFill>
              <a:latin typeface="Times New Roman" panose="02020603050405020304" pitchFamily="18" charset="0"/>
              <a:cs typeface="Times New Roman" panose="02020603050405020304" pitchFamily="18" charset="0"/>
            </a:endParaRPr>
          </a:p>
        </p:txBody>
      </p:sp>
      <p:sp>
        <p:nvSpPr>
          <p:cNvPr id="14" name="文本框 13"/>
          <p:cNvSpPr txBox="1"/>
          <p:nvPr/>
        </p:nvSpPr>
        <p:spPr>
          <a:xfrm>
            <a:off x="770890" y="2472690"/>
            <a:ext cx="7639050" cy="645160"/>
          </a:xfrm>
          <a:prstGeom prst="rect">
            <a:avLst/>
          </a:prstGeom>
          <a:noFill/>
        </p:spPr>
        <p:txBody>
          <a:bodyPr wrap="square">
            <a:spAutoFit/>
          </a:bodyPr>
          <a:p>
            <a:r>
              <a:rPr lang="zh-CN" altLang="en-US" sz="1800" b="0" dirty="0">
                <a:solidFill>
                  <a:schemeClr val="tx1"/>
                </a:solidFill>
                <a:effectLst/>
                <a:latin typeface="Arial" panose="020B0604020202020204" pitchFamily="34" charset="0"/>
                <a:cs typeface="Arial" panose="020B0604020202020204" pitchFamily="34" charset="0"/>
              </a:rPr>
              <a:t>输入：</a:t>
            </a:r>
            <a:r>
              <a:rPr lang="en-US" altLang="zh-CN" sz="1800" b="0" dirty="0">
                <a:solidFill>
                  <a:schemeClr val="tx1"/>
                </a:solidFill>
                <a:effectLst/>
                <a:latin typeface="Arial" panose="020B0604020202020204" pitchFamily="34" charset="0"/>
                <a:cs typeface="Arial" panose="020B0604020202020204" pitchFamily="34" charset="0"/>
              </a:rPr>
              <a:t>N × C × H × W</a:t>
            </a:r>
            <a:r>
              <a:rPr lang="zh-CN" altLang="en-US" sz="1800" b="0" dirty="0">
                <a:solidFill>
                  <a:schemeClr val="tx1"/>
                </a:solidFill>
                <a:effectLst/>
                <a:latin typeface="Arial" panose="020B0604020202020204" pitchFamily="34" charset="0"/>
                <a:cs typeface="Arial" panose="020B0604020202020204" pitchFamily="34" charset="0"/>
              </a:rPr>
              <a:t>，其中</a:t>
            </a:r>
            <a:r>
              <a:rPr lang="en-US" altLang="zh-CN" sz="1800" b="0" dirty="0">
                <a:solidFill>
                  <a:schemeClr val="tx1"/>
                </a:solidFill>
                <a:effectLst/>
                <a:latin typeface="Arial" panose="020B0604020202020204" pitchFamily="34" charset="0"/>
                <a:cs typeface="Arial" panose="020B0604020202020204" pitchFamily="34" charset="0"/>
              </a:rPr>
              <a:t>C</a:t>
            </a:r>
            <a:r>
              <a:rPr lang="zh-CN" altLang="en-US" sz="1800" b="0" dirty="0">
                <a:solidFill>
                  <a:schemeClr val="tx1"/>
                </a:solidFill>
                <a:effectLst/>
                <a:latin typeface="Arial" panose="020B0604020202020204" pitchFamily="34" charset="0"/>
                <a:cs typeface="Arial" panose="020B0604020202020204" pitchFamily="34" charset="0"/>
              </a:rPr>
              <a:t>代表输入通道数，</a:t>
            </a:r>
            <a:r>
              <a:rPr lang="en-US" altLang="zh-CN" sz="1800" b="0" dirty="0">
                <a:solidFill>
                  <a:schemeClr val="tx1"/>
                </a:solidFill>
                <a:effectLst/>
                <a:latin typeface="Arial" panose="020B0604020202020204" pitchFamily="34" charset="0"/>
                <a:cs typeface="Arial" panose="020B0604020202020204" pitchFamily="34" charset="0"/>
              </a:rPr>
              <a:t>N</a:t>
            </a:r>
            <a:r>
              <a:rPr lang="zh-CN" altLang="en-US" sz="1800" b="0" dirty="0">
                <a:solidFill>
                  <a:schemeClr val="tx1"/>
                </a:solidFill>
                <a:effectLst/>
                <a:latin typeface="Arial" panose="020B0604020202020204" pitchFamily="34" charset="0"/>
                <a:cs typeface="Arial" panose="020B0604020202020204" pitchFamily="34" charset="0"/>
              </a:rPr>
              <a:t>代表样本个数</a:t>
            </a:r>
            <a:endParaRPr lang="en-US" altLang="zh-CN" sz="1800" b="0" dirty="0">
              <a:solidFill>
                <a:schemeClr val="tx1"/>
              </a:solidFill>
              <a:effectLst/>
              <a:latin typeface="Arial" panose="020B0604020202020204" pitchFamily="34" charset="0"/>
              <a:cs typeface="Arial" panose="020B0604020202020204" pitchFamily="34" charset="0"/>
            </a:endParaRPr>
          </a:p>
          <a:p>
            <a:r>
              <a:rPr lang="en-US" altLang="zh-CN" dirty="0">
                <a:solidFill>
                  <a:schemeClr val="tx1"/>
                </a:solidFill>
                <a:latin typeface="Arial" panose="020B0604020202020204" pitchFamily="34" charset="0"/>
                <a:cs typeface="Arial" panose="020B0604020202020204" pitchFamily="34" charset="0"/>
              </a:rPr>
              <a:t>Kernel: </a:t>
            </a:r>
            <a:r>
              <a:rPr lang="en-US" altLang="zh-CN" sz="1800" b="0" dirty="0">
                <a:solidFill>
                  <a:schemeClr val="tx1"/>
                </a:solidFill>
                <a:effectLst/>
                <a:latin typeface="Arial" panose="020B0604020202020204" pitchFamily="34" charset="0"/>
                <a:cs typeface="Arial" panose="020B0604020202020204" pitchFamily="34" charset="0"/>
              </a:rPr>
              <a:t>D × C × h × w</a:t>
            </a:r>
            <a:r>
              <a:rPr lang="zh-CN" altLang="en-US" sz="1800" b="0" dirty="0">
                <a:solidFill>
                  <a:schemeClr val="tx1"/>
                </a:solidFill>
                <a:effectLst/>
                <a:latin typeface="Arial" panose="020B0604020202020204" pitchFamily="34" charset="0"/>
                <a:cs typeface="Arial" panose="020B0604020202020204" pitchFamily="34" charset="0"/>
              </a:rPr>
              <a:t>，其中</a:t>
            </a:r>
            <a:r>
              <a:rPr lang="en-US" altLang="zh-CN" sz="1800" b="0" dirty="0">
                <a:solidFill>
                  <a:schemeClr val="tx1"/>
                </a:solidFill>
                <a:effectLst/>
                <a:latin typeface="Arial" panose="020B0604020202020204" pitchFamily="34" charset="0"/>
                <a:cs typeface="Arial" panose="020B0604020202020204" pitchFamily="34" charset="0"/>
              </a:rPr>
              <a:t>D</a:t>
            </a:r>
            <a:r>
              <a:rPr lang="zh-CN" altLang="en-US" sz="1800" b="0" dirty="0">
                <a:solidFill>
                  <a:schemeClr val="tx1"/>
                </a:solidFill>
                <a:effectLst/>
                <a:latin typeface="Arial" panose="020B0604020202020204" pitchFamily="34" charset="0"/>
                <a:cs typeface="Arial" panose="020B0604020202020204" pitchFamily="34" charset="0"/>
              </a:rPr>
              <a:t>代表输出通道数，即</a:t>
            </a:r>
            <a:r>
              <a:rPr lang="en-US" altLang="zh-CN" sz="1800" b="0" dirty="0">
                <a:solidFill>
                  <a:schemeClr val="tx1"/>
                </a:solidFill>
                <a:effectLst/>
                <a:latin typeface="Arial" panose="020B0604020202020204" pitchFamily="34" charset="0"/>
                <a:cs typeface="Arial" panose="020B0604020202020204" pitchFamily="34" charset="0"/>
              </a:rPr>
              <a:t>kernel</a:t>
            </a:r>
            <a:r>
              <a:rPr lang="zh-CN" altLang="en-US" sz="1800" b="0" dirty="0">
                <a:solidFill>
                  <a:schemeClr val="tx1"/>
                </a:solidFill>
                <a:effectLst/>
                <a:latin typeface="Arial" panose="020B0604020202020204" pitchFamily="34" charset="0"/>
                <a:cs typeface="Arial" panose="020B0604020202020204" pitchFamily="34" charset="0"/>
              </a:rPr>
              <a:t>的个数</a:t>
            </a:r>
            <a:endParaRPr lang="zh-CN" altLang="en-US" sz="1800" b="0" dirty="0">
              <a:solidFill>
                <a:schemeClr val="tx1"/>
              </a:solidFill>
              <a:effectLst/>
              <a:latin typeface="Arial" panose="020B0604020202020204" pitchFamily="34" charset="0"/>
              <a:cs typeface="Arial" panose="020B0604020202020204" pitchFamily="34" charset="0"/>
            </a:endParaRPr>
          </a:p>
        </p:txBody>
      </p:sp>
    </p:spTree>
    <p:custDataLst>
      <p:tags r:id="rId2"/>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dirty="0">
                <a:sym typeface="+mn-ea"/>
              </a:rPr>
              <a:t>聚合</a:t>
            </a:r>
            <a:r>
              <a:rPr lang="en-US" altLang="zh-CN" dirty="0">
                <a:sym typeface="+mn-ea"/>
              </a:rPr>
              <a:t>/</a:t>
            </a:r>
            <a:r>
              <a:rPr lang="zh-CN" altLang="en-US" dirty="0">
                <a:sym typeface="+mn-ea"/>
              </a:rPr>
              <a:t>池化 （</a:t>
            </a:r>
            <a:r>
              <a:rPr lang="en-US" altLang="zh-CN" dirty="0">
                <a:sym typeface="+mn-ea"/>
              </a:rPr>
              <a:t>Pooling</a:t>
            </a:r>
            <a:r>
              <a:rPr lang="zh-CN" altLang="en-US" dirty="0">
                <a:sym typeface="+mn-ea"/>
              </a:rPr>
              <a:t>）</a:t>
            </a:r>
            <a:endParaRPr lang="zh-CN" altLang="en-US"/>
          </a:p>
        </p:txBody>
      </p:sp>
      <p:pic>
        <p:nvPicPr>
          <p:cNvPr id="4" name="内容占位符 3"/>
          <p:cNvPicPr>
            <a:picLocks noChangeAspect="1"/>
          </p:cNvPicPr>
          <p:nvPr>
            <p:ph idx="1"/>
          </p:nvPr>
        </p:nvPicPr>
        <p:blipFill>
          <a:blip r:embed="rId1"/>
          <a:stretch>
            <a:fillRect/>
          </a:stretch>
        </p:blipFill>
        <p:spPr>
          <a:xfrm>
            <a:off x="2374900" y="3374390"/>
            <a:ext cx="4389120" cy="990600"/>
          </a:xfrm>
          <a:prstGeom prst="rect">
            <a:avLst/>
          </a:prstGeom>
        </p:spPr>
      </p:pic>
      <p:sp>
        <p:nvSpPr>
          <p:cNvPr id="7" name="内容占位符 2"/>
          <p:cNvSpPr>
            <a:spLocks noGrp="1"/>
          </p:cNvSpPr>
          <p:nvPr/>
        </p:nvSpPr>
        <p:spPr>
          <a:xfrm>
            <a:off x="456300" y="1490400"/>
            <a:ext cx="8226900" cy="475920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24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20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20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8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假设有一维向量，池化</a:t>
            </a:r>
            <a:r>
              <a:rPr lang="en-US" altLang="zh-CN"/>
              <a:t>kernel</a:t>
            </a:r>
            <a:r>
              <a:rPr lang="zh-CN" altLang="en-US"/>
              <a:t>大小为</a:t>
            </a:r>
            <a:r>
              <a:rPr lang="en-US" altLang="zh-CN"/>
              <a:t>2</a:t>
            </a:r>
            <a:endParaRPr lang="en-US" altLang="zh-CN"/>
          </a:p>
        </p:txBody>
      </p:sp>
    </p:spTree>
    <p:custDataLst>
      <p:tags r:id="rId2"/>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2424430" y="2833370"/>
            <a:ext cx="4290060" cy="2072640"/>
          </a:xfrm>
          <a:prstGeom prst="rect">
            <a:avLst/>
          </a:prstGeom>
        </p:spPr>
      </p:pic>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2409190" y="2852420"/>
            <a:ext cx="4320540" cy="2034540"/>
          </a:xfrm>
          <a:prstGeom prst="rect">
            <a:avLst/>
          </a:prstGeom>
        </p:spPr>
      </p:pic>
    </p:spTree>
    <p:custDataLst>
      <p:tags r:id="rId2"/>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2435860" y="2821940"/>
            <a:ext cx="4267200" cy="2095500"/>
          </a:xfrm>
          <a:prstGeom prst="rect">
            <a:avLst/>
          </a:prstGeom>
        </p:spPr>
      </p:pic>
    </p:spTree>
    <p:custDataLst>
      <p:tags r:id="rId2"/>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2416810" y="2837180"/>
            <a:ext cx="4305300" cy="2065020"/>
          </a:xfrm>
          <a:prstGeom prst="rect">
            <a:avLst/>
          </a:prstGeom>
        </p:spPr>
      </p:pic>
    </p:spTree>
    <p:custDataLst>
      <p:tags r:id="rId2"/>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二维池化</a:t>
            </a:r>
            <a:endParaRPr lang="zh-CN" altLang="en-US"/>
          </a:p>
        </p:txBody>
      </p:sp>
      <p:pic>
        <p:nvPicPr>
          <p:cNvPr id="4" name="内容占位符 3"/>
          <p:cNvPicPr>
            <a:picLocks noChangeAspect="1"/>
          </p:cNvPicPr>
          <p:nvPr>
            <p:ph idx="1"/>
          </p:nvPr>
        </p:nvPicPr>
        <p:blipFill>
          <a:blip r:embed="rId1"/>
          <a:stretch>
            <a:fillRect/>
          </a:stretch>
        </p:blipFill>
        <p:spPr>
          <a:xfrm>
            <a:off x="2481580" y="1861820"/>
            <a:ext cx="4175760" cy="4015740"/>
          </a:xfrm>
          <a:prstGeom prst="rect">
            <a:avLst/>
          </a:prstGeom>
        </p:spPr>
      </p:pic>
    </p:spTree>
    <p:custDataLst>
      <p:tags r:id="rId2"/>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2416810" y="1896110"/>
            <a:ext cx="4305300" cy="3947160"/>
          </a:xfrm>
          <a:prstGeom prst="rect">
            <a:avLst/>
          </a:prstGeom>
        </p:spPr>
      </p:pic>
    </p:spTree>
    <p:custDataLst>
      <p:tags r:id="rId2"/>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2569210" y="1911350"/>
            <a:ext cx="4000500" cy="3916680"/>
          </a:xfrm>
          <a:prstGeom prst="rect">
            <a:avLst/>
          </a:prstGeom>
        </p:spPr>
      </p:pic>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卷积操作 </a:t>
            </a:r>
            <a:r>
              <a:rPr lang="en-US" altLang="zh-CN" dirty="0"/>
              <a:t>(Convolutions)</a:t>
            </a:r>
            <a:endParaRPr lang="zh-CN" altLang="en-US" dirty="0"/>
          </a:p>
        </p:txBody>
      </p:sp>
      <p:sp>
        <p:nvSpPr>
          <p:cNvPr id="3" name="内容占位符 2"/>
          <p:cNvSpPr>
            <a:spLocks noGrp="1"/>
          </p:cNvSpPr>
          <p:nvPr>
            <p:ph idx="1"/>
          </p:nvPr>
        </p:nvSpPr>
        <p:spPr/>
        <p:txBody>
          <a:bodyPr/>
          <a:lstStyle/>
          <a:p>
            <a:r>
              <a:rPr lang="en-US" altLang="zh-CN" dirty="0"/>
              <a:t>1</a:t>
            </a:r>
            <a:r>
              <a:rPr lang="zh-CN" altLang="en-US" dirty="0"/>
              <a:t>维卷积</a:t>
            </a:r>
            <a:endParaRPr lang="zh-CN" altLang="en-US" dirty="0"/>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sz="1100" dirty="0"/>
          </a:p>
        </p:txBody>
      </p:sp>
      <p:pic>
        <p:nvPicPr>
          <p:cNvPr id="6" name="图片 5"/>
          <p:cNvPicPr>
            <a:picLocks noChangeAspect="1"/>
          </p:cNvPicPr>
          <p:nvPr/>
        </p:nvPicPr>
        <p:blipFill>
          <a:blip r:embed="rId1"/>
          <a:stretch>
            <a:fillRect/>
          </a:stretch>
        </p:blipFill>
        <p:spPr>
          <a:xfrm>
            <a:off x="1793868" y="2177929"/>
            <a:ext cx="6019800" cy="42481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2462530" y="1831340"/>
            <a:ext cx="4213860" cy="4076700"/>
          </a:xfrm>
          <a:prstGeom prst="rect">
            <a:avLst/>
          </a:prstGeom>
        </p:spPr>
      </p:pic>
    </p:spTree>
    <p:custDataLst>
      <p:tags r:id="rId2"/>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2485390" y="1903730"/>
            <a:ext cx="4168140" cy="3931920"/>
          </a:xfrm>
          <a:prstGeom prst="rect">
            <a:avLst/>
          </a:prstGeom>
        </p:spPr>
      </p:pic>
    </p:spTree>
    <p:custDataLst>
      <p:tags r:id="rId2"/>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3D </a:t>
            </a:r>
            <a:r>
              <a:rPr lang="zh-CN" altLang="en-US"/>
              <a:t>卷积</a:t>
            </a:r>
            <a:endParaRPr lang="zh-CN" altLang="en-US"/>
          </a:p>
        </p:txBody>
      </p:sp>
      <p:sp>
        <p:nvSpPr>
          <p:cNvPr id="3" name="内容占位符 2"/>
          <p:cNvSpPr>
            <a:spLocks noGrp="1"/>
          </p:cNvSpPr>
          <p:nvPr>
            <p:ph idx="1"/>
          </p:nvPr>
        </p:nvSpPr>
        <p:spPr/>
        <p:txBody>
          <a:bodyPr/>
          <a:p>
            <a:r>
              <a:rPr lang="en-US" altLang="zh-CN"/>
              <a:t>Pytorch conv3d</a:t>
            </a:r>
            <a:endParaRPr lang="en-US" altLang="zh-CN"/>
          </a:p>
        </p:txBody>
      </p:sp>
      <p:pic>
        <p:nvPicPr>
          <p:cNvPr id="100" name="图片 99"/>
          <p:cNvPicPr/>
          <p:nvPr>
            <p:custDataLst>
              <p:tags r:id="rId1"/>
            </p:custDataLst>
          </p:nvPr>
        </p:nvPicPr>
        <p:blipFill>
          <a:blip r:embed="rId2"/>
          <a:srcRect b="29014"/>
          <a:stretch>
            <a:fillRect/>
          </a:stretch>
        </p:blipFill>
        <p:spPr>
          <a:xfrm>
            <a:off x="71120" y="2516505"/>
            <a:ext cx="9144000" cy="1558290"/>
          </a:xfrm>
          <a:prstGeom prst="rect">
            <a:avLst/>
          </a:prstGeom>
          <a:noFill/>
          <a:ln w="9525">
            <a:noFill/>
          </a:ln>
        </p:spPr>
      </p:pic>
      <p:pic>
        <p:nvPicPr>
          <p:cNvPr id="4" name="图片 3"/>
          <p:cNvPicPr>
            <a:picLocks noChangeAspect="1"/>
          </p:cNvPicPr>
          <p:nvPr>
            <p:custDataLst>
              <p:tags r:id="rId3"/>
            </p:custDataLst>
          </p:nvPr>
        </p:nvPicPr>
        <p:blipFill>
          <a:blip r:embed="rId4"/>
          <a:stretch>
            <a:fillRect/>
          </a:stretch>
        </p:blipFill>
        <p:spPr>
          <a:xfrm>
            <a:off x="1044575" y="4131945"/>
            <a:ext cx="6537960" cy="2689860"/>
          </a:xfrm>
          <a:prstGeom prst="rect">
            <a:avLst/>
          </a:prstGeom>
        </p:spPr>
      </p:pic>
      <p:sp>
        <p:nvSpPr>
          <p:cNvPr id="5" name="文本框 4"/>
          <p:cNvSpPr txBox="1"/>
          <p:nvPr/>
        </p:nvSpPr>
        <p:spPr>
          <a:xfrm>
            <a:off x="73660" y="1933575"/>
            <a:ext cx="9141460" cy="645160"/>
          </a:xfrm>
          <a:prstGeom prst="rect">
            <a:avLst/>
          </a:prstGeom>
          <a:noFill/>
        </p:spPr>
        <p:txBody>
          <a:bodyPr wrap="square" rtlCol="0" anchor="t">
            <a:spAutoFit/>
          </a:bodyPr>
          <a:p>
            <a:r>
              <a:rPr lang="zh-CN" altLang="en-US"/>
              <a:t>torch.nn.Conv3d(in_channels, out_channels, kernel_size, stride=1, padding=0, dilation=1, groups=1, bias=True, padding_mode='zeros', device=None, dtype=None)</a:t>
            </a:r>
            <a:endParaRPr lang="zh-CN" altLang="en-US"/>
          </a:p>
        </p:txBody>
      </p:sp>
    </p:spTree>
    <p:custDataLst>
      <p:tags r:id="rId5"/>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3D </a:t>
            </a:r>
            <a:r>
              <a:rPr lang="zh-CN" altLang="en-US"/>
              <a:t>卷积</a:t>
            </a:r>
            <a:endParaRPr lang="zh-CN" altLang="en-US"/>
          </a:p>
        </p:txBody>
      </p:sp>
      <p:sp>
        <p:nvSpPr>
          <p:cNvPr id="3" name="内容占位符 2"/>
          <p:cNvSpPr>
            <a:spLocks noGrp="1"/>
          </p:cNvSpPr>
          <p:nvPr>
            <p:ph idx="1"/>
          </p:nvPr>
        </p:nvSpPr>
        <p:spPr/>
        <p:txBody>
          <a:bodyPr/>
          <a:p>
            <a:r>
              <a:rPr lang="zh-CN" altLang="en-US"/>
              <a:t>对视频分析比较有用，但是纯粹的</a:t>
            </a:r>
            <a:r>
              <a:rPr lang="en-US" altLang="zh-CN"/>
              <a:t>3D CNN</a:t>
            </a:r>
            <a:r>
              <a:rPr lang="zh-CN" altLang="en-US"/>
              <a:t>计算量较大</a:t>
            </a:r>
            <a:endParaRPr lang="zh-CN" altLang="en-US"/>
          </a:p>
          <a:p>
            <a:r>
              <a:rPr lang="en-US" altLang="zh-CN"/>
              <a:t>2D+1D</a:t>
            </a:r>
            <a:r>
              <a:rPr lang="zh-CN" altLang="en-US"/>
              <a:t>的</a:t>
            </a:r>
            <a:r>
              <a:rPr lang="en-US" altLang="zh-CN"/>
              <a:t>3D</a:t>
            </a:r>
            <a:r>
              <a:rPr lang="zh-CN" altLang="en-US"/>
              <a:t>形式更高效</a:t>
            </a:r>
            <a:endParaRPr lang="zh-CN" altLang="en-US"/>
          </a:p>
        </p:txBody>
      </p:sp>
      <p:pic>
        <p:nvPicPr>
          <p:cNvPr id="6" name="图片 5"/>
          <p:cNvPicPr>
            <a:picLocks noChangeAspect="1"/>
          </p:cNvPicPr>
          <p:nvPr/>
        </p:nvPicPr>
        <p:blipFill>
          <a:blip r:embed="rId1"/>
          <a:stretch>
            <a:fillRect/>
          </a:stretch>
        </p:blipFill>
        <p:spPr>
          <a:xfrm>
            <a:off x="654050" y="2918460"/>
            <a:ext cx="7670165" cy="1159510"/>
          </a:xfrm>
          <a:prstGeom prst="rect">
            <a:avLst/>
          </a:prstGeom>
        </p:spPr>
      </p:pic>
    </p:spTree>
    <p:custDataLst>
      <p:tags r:id="rId2"/>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聚合</a:t>
            </a:r>
            <a:r>
              <a:rPr lang="en-US" altLang="zh-CN" dirty="0"/>
              <a:t>/</a:t>
            </a:r>
            <a:r>
              <a:rPr lang="zh-CN" altLang="en-US" dirty="0"/>
              <a:t>池化 （</a:t>
            </a:r>
            <a:r>
              <a:rPr lang="en-US" altLang="zh-CN" dirty="0"/>
              <a:t>Pooling</a:t>
            </a:r>
            <a:r>
              <a:rPr lang="zh-CN" altLang="en-US" dirty="0"/>
              <a:t>）</a:t>
            </a:r>
            <a:endParaRPr lang="zh-CN" altLang="en-US" dirty="0"/>
          </a:p>
        </p:txBody>
      </p:sp>
      <p:sp>
        <p:nvSpPr>
          <p:cNvPr id="3" name="内容占位符 2"/>
          <p:cNvSpPr>
            <a:spLocks noGrp="1"/>
          </p:cNvSpPr>
          <p:nvPr>
            <p:ph idx="1"/>
          </p:nvPr>
        </p:nvSpPr>
        <p:spPr/>
        <p:txBody>
          <a:bodyPr/>
          <a:lstStyle/>
          <a:p>
            <a:r>
              <a:rPr lang="zh-CN" altLang="en-US" dirty="0"/>
              <a:t>将一组响应转化为</a:t>
            </a:r>
            <a:r>
              <a:rPr lang="zh-CN" altLang="en-US" dirty="0"/>
              <a:t>一个更有</a:t>
            </a:r>
            <a:r>
              <a:rPr lang="zh-CN" altLang="en-US" dirty="0"/>
              <a:t>语义的</a:t>
            </a:r>
            <a:r>
              <a:rPr lang="zh-CN" altLang="en-US" dirty="0"/>
              <a:t>响应</a:t>
            </a:r>
            <a:endParaRPr lang="zh-CN" altLang="en-US" dirty="0"/>
          </a:p>
          <a:p>
            <a:endParaRPr lang="zh-CN" altLang="en-US" dirty="0"/>
          </a:p>
          <a:p>
            <a:r>
              <a:rPr lang="zh-CN" altLang="en-US" dirty="0"/>
              <a:t>降维：多个变成</a:t>
            </a:r>
            <a:r>
              <a:rPr lang="zh-CN" altLang="en-US" dirty="0"/>
              <a:t>一个</a:t>
            </a:r>
            <a:endParaRPr lang="zh-CN" altLang="en-US" dirty="0"/>
          </a:p>
          <a:p>
            <a:endParaRPr lang="zh-CN" altLang="en-US" dirty="0"/>
          </a:p>
          <a:p>
            <a:r>
              <a:rPr lang="zh-CN" altLang="en-US" dirty="0"/>
              <a:t>提升感受野：后续的一个响应感受野比前一层</a:t>
            </a:r>
            <a:r>
              <a:rPr lang="zh-CN" altLang="en-US" dirty="0"/>
              <a:t>大</a:t>
            </a:r>
            <a:endParaRPr lang="zh-CN" altLang="en-US" dirty="0"/>
          </a:p>
          <a:p>
            <a:endParaRPr lang="zh-CN" altLang="en-US" dirty="0"/>
          </a:p>
          <a:p>
            <a:r>
              <a:rPr lang="zh-CN" altLang="en-US" dirty="0"/>
              <a:t>局部变换的不变性</a:t>
            </a:r>
            <a:endParaRPr lang="zh-CN" altLang="en-US" dirty="0"/>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sz="11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池化操作的平移不变性</a:t>
            </a:r>
            <a:endParaRPr lang="zh-CN" altLang="en-US"/>
          </a:p>
        </p:txBody>
      </p:sp>
      <p:sp>
        <p:nvSpPr>
          <p:cNvPr id="3" name="内容占位符 2"/>
          <p:cNvSpPr>
            <a:spLocks noGrp="1"/>
          </p:cNvSpPr>
          <p:nvPr>
            <p:ph idx="1"/>
          </p:nvPr>
        </p:nvSpPr>
        <p:spPr/>
        <p:txBody>
          <a:bodyPr/>
          <a:p>
            <a:r>
              <a:rPr lang="zh-CN" altLang="en-US"/>
              <a:t>假设</a:t>
            </a:r>
            <a:r>
              <a:rPr lang="en-US" altLang="zh-CN"/>
              <a:t>Pool kernel = 3</a:t>
            </a:r>
            <a:endParaRPr lang="en-US" altLang="zh-CN"/>
          </a:p>
        </p:txBody>
      </p:sp>
      <p:pic>
        <p:nvPicPr>
          <p:cNvPr id="4" name="图片 3"/>
          <p:cNvPicPr>
            <a:picLocks noChangeAspect="1"/>
          </p:cNvPicPr>
          <p:nvPr/>
        </p:nvPicPr>
        <p:blipFill>
          <a:blip r:embed="rId1"/>
          <a:stretch>
            <a:fillRect/>
          </a:stretch>
        </p:blipFill>
        <p:spPr>
          <a:xfrm>
            <a:off x="2766060" y="2240280"/>
            <a:ext cx="3611880" cy="237744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池化操作的平移不变性</a:t>
            </a:r>
            <a:endParaRPr lang="zh-CN" altLang="en-US"/>
          </a:p>
        </p:txBody>
      </p:sp>
      <p:sp>
        <p:nvSpPr>
          <p:cNvPr id="3" name="内容占位符 2"/>
          <p:cNvSpPr>
            <a:spLocks noGrp="1"/>
          </p:cNvSpPr>
          <p:nvPr>
            <p:ph idx="1"/>
          </p:nvPr>
        </p:nvSpPr>
        <p:spPr/>
        <p:txBody>
          <a:bodyPr/>
          <a:p>
            <a:r>
              <a:rPr lang="zh-CN" altLang="en-US"/>
              <a:t>假设</a:t>
            </a:r>
            <a:r>
              <a:rPr lang="en-US" altLang="zh-CN"/>
              <a:t>Pool kernel = 3</a:t>
            </a:r>
            <a:endParaRPr lang="en-US" altLang="zh-CN"/>
          </a:p>
        </p:txBody>
      </p:sp>
      <p:pic>
        <p:nvPicPr>
          <p:cNvPr id="5" name="图片 4"/>
          <p:cNvPicPr>
            <a:picLocks noChangeAspect="1"/>
          </p:cNvPicPr>
          <p:nvPr/>
        </p:nvPicPr>
        <p:blipFill>
          <a:blip r:embed="rId1"/>
          <a:stretch>
            <a:fillRect/>
          </a:stretch>
        </p:blipFill>
        <p:spPr>
          <a:xfrm>
            <a:off x="2811780" y="2301240"/>
            <a:ext cx="3520440" cy="2255520"/>
          </a:xfrm>
          <a:prstGeom prst="rect">
            <a:avLst/>
          </a:prstGeom>
        </p:spPr>
      </p:pic>
      <p:sp>
        <p:nvSpPr>
          <p:cNvPr id="6" name="文本框 5"/>
          <p:cNvSpPr txBox="1"/>
          <p:nvPr/>
        </p:nvSpPr>
        <p:spPr>
          <a:xfrm>
            <a:off x="5468620" y="6388100"/>
            <a:ext cx="3675380" cy="368300"/>
          </a:xfrm>
          <a:prstGeom prst="rect">
            <a:avLst/>
          </a:prstGeom>
          <a:noFill/>
        </p:spPr>
        <p:txBody>
          <a:bodyPr wrap="none" rtlCol="0" anchor="t">
            <a:spAutoFit/>
          </a:bodyPr>
          <a:p>
            <a:r>
              <a:rPr lang="zh-CN" altLang="en-US">
                <a:sym typeface="+mn-ea"/>
              </a:rPr>
              <a:t>思考：二维池化还有哪些不变性？</a:t>
            </a:r>
            <a:r>
              <a:rPr lang="en-US" altLang="zh-CN">
                <a:sym typeface="+mn-ea"/>
              </a:rPr>
              <a:t> </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Pytorch</a:t>
            </a:r>
            <a:r>
              <a:rPr lang="zh-CN" altLang="en-US"/>
              <a:t>的池化操作</a:t>
            </a:r>
            <a:endParaRPr lang="zh-CN" altLang="en-US"/>
          </a:p>
        </p:txBody>
      </p:sp>
      <p:sp>
        <p:nvSpPr>
          <p:cNvPr id="3" name="内容占位符 2"/>
          <p:cNvSpPr>
            <a:spLocks noGrp="1"/>
          </p:cNvSpPr>
          <p:nvPr>
            <p:ph idx="1"/>
          </p:nvPr>
        </p:nvSpPr>
        <p:spPr/>
        <p:txBody>
          <a:bodyPr/>
          <a:p>
            <a:r>
              <a:rPr lang="zh-CN" altLang="en-US"/>
              <a:t>两种方式：函数和类</a:t>
            </a:r>
            <a:endParaRPr lang="zh-CN" altLang="en-US"/>
          </a:p>
        </p:txBody>
      </p:sp>
      <p:pic>
        <p:nvPicPr>
          <p:cNvPr id="6" name="图片 5"/>
          <p:cNvPicPr>
            <a:picLocks noChangeAspect="1"/>
          </p:cNvPicPr>
          <p:nvPr/>
        </p:nvPicPr>
        <p:blipFill>
          <a:blip r:embed="rId1"/>
          <a:stretch>
            <a:fillRect/>
          </a:stretch>
        </p:blipFill>
        <p:spPr>
          <a:xfrm>
            <a:off x="836930" y="2069465"/>
            <a:ext cx="5828030" cy="341947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Pytorch</a:t>
            </a:r>
            <a:r>
              <a:rPr lang="zh-CN" altLang="en-US"/>
              <a:t>的池化操作</a:t>
            </a:r>
            <a:endParaRPr lang="zh-CN" altLang="en-US"/>
          </a:p>
        </p:txBody>
      </p:sp>
      <p:sp>
        <p:nvSpPr>
          <p:cNvPr id="3" name="内容占位符 2"/>
          <p:cNvSpPr>
            <a:spLocks noGrp="1"/>
          </p:cNvSpPr>
          <p:nvPr>
            <p:ph idx="1"/>
          </p:nvPr>
        </p:nvSpPr>
        <p:spPr/>
        <p:txBody>
          <a:bodyPr/>
          <a:p>
            <a:r>
              <a:rPr lang="zh-CN" altLang="en-US"/>
              <a:t>两种方式：函数和类</a:t>
            </a:r>
            <a:endParaRPr lang="zh-CN" altLang="en-US"/>
          </a:p>
        </p:txBody>
      </p:sp>
      <p:pic>
        <p:nvPicPr>
          <p:cNvPr id="4" name="图片 3"/>
          <p:cNvPicPr>
            <a:picLocks noChangeAspect="1"/>
          </p:cNvPicPr>
          <p:nvPr/>
        </p:nvPicPr>
        <p:blipFill>
          <a:blip r:embed="rId1"/>
          <a:stretch>
            <a:fillRect/>
          </a:stretch>
        </p:blipFill>
        <p:spPr>
          <a:xfrm>
            <a:off x="456565" y="1901190"/>
            <a:ext cx="7962900" cy="3055620"/>
          </a:xfrm>
          <a:prstGeom prst="rect">
            <a:avLst/>
          </a:prstGeom>
        </p:spPr>
      </p:pic>
      <p:pic>
        <p:nvPicPr>
          <p:cNvPr id="5" name="图片 4"/>
          <p:cNvPicPr>
            <a:picLocks noChangeAspect="1"/>
          </p:cNvPicPr>
          <p:nvPr/>
        </p:nvPicPr>
        <p:blipFill>
          <a:blip r:embed="rId2"/>
          <a:stretch>
            <a:fillRect/>
          </a:stretch>
        </p:blipFill>
        <p:spPr>
          <a:xfrm>
            <a:off x="445770" y="5173345"/>
            <a:ext cx="8237220" cy="144018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p:cNvSpPr/>
          <p:nvPr/>
        </p:nvSpPr>
        <p:spPr>
          <a:xfrm>
            <a:off x="2176346" y="2445953"/>
            <a:ext cx="4704347" cy="1949116"/>
          </a:xfrm>
          <a:prstGeom prst="roundRect">
            <a:avLst>
              <a:gd name="adj" fmla="val 679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2429952" y="2674552"/>
            <a:ext cx="2935161" cy="1515980"/>
          </a:xfrm>
          <a:prstGeom prst="roundRect">
            <a:avLst>
              <a:gd name="adj" fmla="val 8702"/>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常用卷积神经网络（</a:t>
            </a:r>
            <a:r>
              <a:rPr lang="en-US" altLang="zh-CN" dirty="0"/>
              <a:t>CNN</a:t>
            </a:r>
            <a:r>
              <a:rPr lang="zh-CN" altLang="en-US" dirty="0"/>
              <a:t>）结构</a:t>
            </a:r>
            <a:endParaRPr lang="zh-CN" altLang="en-US" dirty="0"/>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sz="1100" dirty="0"/>
          </a:p>
        </p:txBody>
      </p:sp>
      <p:sp>
        <p:nvSpPr>
          <p:cNvPr id="5" name="矩形 4"/>
          <p:cNvSpPr/>
          <p:nvPr/>
        </p:nvSpPr>
        <p:spPr>
          <a:xfrm>
            <a:off x="2573388" y="2794869"/>
            <a:ext cx="1457312" cy="126926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Conv2d</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6" name="椭圆 5"/>
          <p:cNvSpPr/>
          <p:nvPr/>
        </p:nvSpPr>
        <p:spPr>
          <a:xfrm>
            <a:off x="4112887" y="2873073"/>
            <a:ext cx="1179095" cy="110089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latin typeface="Times New Roman" panose="02020603050405020304" pitchFamily="18" charset="0"/>
                <a:cs typeface="Times New Roman" panose="02020603050405020304" pitchFamily="18" charset="0"/>
              </a:rPr>
              <a:t>ReLU</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8" name="梯形 7"/>
          <p:cNvSpPr/>
          <p:nvPr/>
        </p:nvSpPr>
        <p:spPr>
          <a:xfrm rot="5400000">
            <a:off x="5448391" y="2855026"/>
            <a:ext cx="1299411" cy="1179095"/>
          </a:xfrm>
          <a:prstGeom prst="trapezoid">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Pooling</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9" name="矩形 8"/>
          <p:cNvSpPr/>
          <p:nvPr/>
        </p:nvSpPr>
        <p:spPr>
          <a:xfrm>
            <a:off x="7236460" y="2915285"/>
            <a:ext cx="716915" cy="117919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FC</a:t>
            </a:r>
            <a:endParaRPr lang="zh-CN" altLang="en-US" dirty="0"/>
          </a:p>
        </p:txBody>
      </p:sp>
      <p:sp>
        <p:nvSpPr>
          <p:cNvPr id="13" name="文本框 12"/>
          <p:cNvSpPr txBox="1"/>
          <p:nvPr/>
        </p:nvSpPr>
        <p:spPr>
          <a:xfrm>
            <a:off x="4893283" y="3876444"/>
            <a:ext cx="607676" cy="369332"/>
          </a:xfrm>
          <a:prstGeom prst="rect">
            <a:avLst/>
          </a:prstGeom>
          <a:noFill/>
        </p:spPr>
        <p:txBody>
          <a:bodyPr wrap="square">
            <a:spAutoFit/>
          </a:bodyPr>
          <a:lstStyle/>
          <a:p>
            <a:r>
              <a:rPr lang="en-US" altLang="zh-CN" dirty="0" err="1">
                <a:cs typeface="Times New Roman" panose="02020603050405020304" pitchFamily="18" charset="0"/>
              </a:rPr>
              <a:t>xM</a:t>
            </a:r>
            <a:endParaRPr lang="zh-CN" altLang="en-US" dirty="0">
              <a:cs typeface="Times New Roman" panose="02020603050405020304" pitchFamily="18" charset="0"/>
            </a:endParaRPr>
          </a:p>
        </p:txBody>
      </p:sp>
      <p:sp>
        <p:nvSpPr>
          <p:cNvPr id="14" name="文本框 13"/>
          <p:cNvSpPr txBox="1"/>
          <p:nvPr/>
        </p:nvSpPr>
        <p:spPr>
          <a:xfrm>
            <a:off x="6363522" y="4094413"/>
            <a:ext cx="607676" cy="369332"/>
          </a:xfrm>
          <a:prstGeom prst="rect">
            <a:avLst/>
          </a:prstGeom>
          <a:noFill/>
        </p:spPr>
        <p:txBody>
          <a:bodyPr wrap="square">
            <a:spAutoFit/>
          </a:bodyPr>
          <a:lstStyle/>
          <a:p>
            <a:r>
              <a:rPr lang="en-US" altLang="zh-CN" dirty="0" err="1">
                <a:cs typeface="Times New Roman" panose="02020603050405020304" pitchFamily="18" charset="0"/>
              </a:rPr>
              <a:t>xN</a:t>
            </a:r>
            <a:endParaRPr lang="zh-CN" altLang="en-US" dirty="0">
              <a:cs typeface="Times New Roman" panose="02020603050405020304" pitchFamily="18" charset="0"/>
            </a:endParaRPr>
          </a:p>
        </p:txBody>
      </p:sp>
      <p:sp>
        <p:nvSpPr>
          <p:cNvPr id="3" name="矩形 2"/>
          <p:cNvSpPr/>
          <p:nvPr/>
        </p:nvSpPr>
        <p:spPr>
          <a:xfrm>
            <a:off x="8308975" y="2915285"/>
            <a:ext cx="716915" cy="117919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ltLang="zh-CN" dirty="0"/>
              <a:t>FC</a:t>
            </a:r>
            <a:endParaRPr lang="zh-CN" altLang="en-US" dirty="0"/>
          </a:p>
        </p:txBody>
      </p:sp>
      <p:pic>
        <p:nvPicPr>
          <p:cNvPr id="7" name="https://photo-static-api.fotomore.com/creative/vcg/400/new/VCG211169011434.jpg" descr="&amp;pky50110228558_sjzg_&amp;water&amp;2&amp;src_toppic_drop6&amp;"/>
          <p:cNvPicPr>
            <a:picLocks noChangeAspect="1"/>
          </p:cNvPicPr>
          <p:nvPr/>
        </p:nvPicPr>
        <p:blipFill>
          <a:blip r:embed="rId1"/>
          <a:stretch>
            <a:fillRect/>
          </a:stretch>
        </p:blipFill>
        <p:spPr>
          <a:xfrm>
            <a:off x="179070" y="2663190"/>
            <a:ext cx="1816735" cy="16827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卷积操作 </a:t>
            </a:r>
            <a:r>
              <a:rPr lang="en-US" altLang="zh-CN" dirty="0"/>
              <a:t>(Convolutions)</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sz="1100" dirty="0"/>
          </a:p>
        </p:txBody>
      </p:sp>
      <p:pic>
        <p:nvPicPr>
          <p:cNvPr id="6" name="图片 5"/>
          <p:cNvPicPr>
            <a:picLocks noChangeAspect="1"/>
          </p:cNvPicPr>
          <p:nvPr/>
        </p:nvPicPr>
        <p:blipFill>
          <a:blip r:embed="rId1"/>
          <a:stretch>
            <a:fillRect/>
          </a:stretch>
        </p:blipFill>
        <p:spPr>
          <a:xfrm>
            <a:off x="1676400" y="1228725"/>
            <a:ext cx="5791200" cy="44005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899160" y="914400"/>
            <a:ext cx="7847330" cy="1363980"/>
          </a:xfrm>
        </p:spPr>
        <p:txBody>
          <a:bodyPr>
            <a:normAutofit/>
          </a:bodyPr>
          <a:p>
            <a:r>
              <a:rPr lang="zh-CN" altLang="en-US"/>
              <a:t>常用卷积神经网络模型</a:t>
            </a:r>
            <a:endParaRPr lang="zh-CN" altLang="en-US"/>
          </a:p>
        </p:txBody>
      </p:sp>
      <p:sp>
        <p:nvSpPr>
          <p:cNvPr id="3" name="副标题 2"/>
          <p:cNvSpPr>
            <a:spLocks noGrp="1"/>
          </p:cNvSpPr>
          <p:nvPr>
            <p:ph type="subTitle" idx="1"/>
            <p:custDataLst>
              <p:tags r:id="rId2"/>
            </p:custDataLst>
          </p:nvPr>
        </p:nvSpPr>
        <p:spPr>
          <a:xfrm>
            <a:off x="897255" y="2705735"/>
            <a:ext cx="7349490" cy="1285875"/>
          </a:xfrm>
        </p:spPr>
        <p:txBody>
          <a:bodyPr>
            <a:normAutofit lnSpcReduction="20000"/>
          </a:bodyPr>
          <a:p>
            <a:r>
              <a:rPr lang="en-US"/>
              <a:t>LeNet, AlexNet,VGGNet, GoogleNet</a:t>
            </a:r>
            <a:endParaRPr lang="en-US"/>
          </a:p>
          <a:p>
            <a:r>
              <a:rPr lang="en-US"/>
              <a:t>ResNet, DenseNet, MobileNet</a:t>
            </a:r>
            <a:endParaRPr lang="en-US"/>
          </a:p>
        </p:txBody>
      </p:sp>
    </p:spTree>
    <p:custDataLst>
      <p:tags r:id="rId3"/>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p>
            <a:r>
              <a:rPr lang="en-US" altLang="zh-CN"/>
              <a:t>LeNet</a:t>
            </a:r>
            <a:r>
              <a:rPr lang="zh-CN" altLang="en-US"/>
              <a:t>的</a:t>
            </a:r>
            <a:r>
              <a:rPr lang="en-US" altLang="zh-CN"/>
              <a:t>Pytorch</a:t>
            </a:r>
            <a:r>
              <a:rPr lang="zh-CN" altLang="en-US"/>
              <a:t>实现</a:t>
            </a:r>
            <a:endParaRPr lang="zh-CN" altLang="en-US"/>
          </a:p>
        </p:txBody>
      </p:sp>
      <p:sp>
        <p:nvSpPr>
          <p:cNvPr id="3" name="内容占位符 2"/>
          <p:cNvSpPr>
            <a:spLocks noGrp="1"/>
          </p:cNvSpPr>
          <p:nvPr>
            <p:ph idx="1"/>
          </p:nvPr>
        </p:nvSpPr>
        <p:spPr/>
        <p:txBody>
          <a:bodyPr/>
          <a:p>
            <a:r>
              <a:rPr lang="en-US" altLang="zh-CN" dirty="0">
                <a:sym typeface="+mn-ea"/>
              </a:rPr>
              <a:t>LeNet5: </a:t>
            </a:r>
            <a:r>
              <a:rPr lang="en-US" altLang="zh-CN" dirty="0">
                <a:solidFill>
                  <a:srgbClr val="FF0000"/>
                </a:solidFill>
                <a:sym typeface="+mn-ea"/>
              </a:rPr>
              <a:t>conv</a:t>
            </a:r>
            <a:r>
              <a:rPr lang="en-US" altLang="zh-CN" dirty="0">
                <a:sym typeface="+mn-ea"/>
              </a:rPr>
              <a:t>(6,5x5)-pool(2x2)-</a:t>
            </a:r>
            <a:r>
              <a:rPr lang="en-US" altLang="zh-CN" dirty="0">
                <a:solidFill>
                  <a:srgbClr val="FF0000"/>
                </a:solidFill>
                <a:sym typeface="+mn-ea"/>
              </a:rPr>
              <a:t>conv </a:t>
            </a:r>
            <a:r>
              <a:rPr lang="en-US" altLang="zh-CN" dirty="0">
                <a:sym typeface="+mn-ea"/>
              </a:rPr>
              <a:t>(6,5x5)-pool (2x2)-</a:t>
            </a:r>
            <a:r>
              <a:rPr lang="en-US" altLang="zh-CN" dirty="0">
                <a:solidFill>
                  <a:srgbClr val="FF0000"/>
                </a:solidFill>
                <a:sym typeface="+mn-ea"/>
              </a:rPr>
              <a:t>FC</a:t>
            </a:r>
            <a:r>
              <a:rPr lang="en-US" altLang="zh-CN" dirty="0">
                <a:sym typeface="+mn-ea"/>
              </a:rPr>
              <a:t>(120)-</a:t>
            </a:r>
            <a:r>
              <a:rPr lang="en-US" altLang="zh-CN" dirty="0">
                <a:solidFill>
                  <a:srgbClr val="FF0000"/>
                </a:solidFill>
                <a:sym typeface="+mn-ea"/>
              </a:rPr>
              <a:t>FC</a:t>
            </a:r>
            <a:r>
              <a:rPr lang="en-US" altLang="zh-CN" dirty="0">
                <a:sym typeface="+mn-ea"/>
              </a:rPr>
              <a:t>(84)-</a:t>
            </a:r>
            <a:r>
              <a:rPr lang="en-US" altLang="zh-CN" dirty="0">
                <a:solidFill>
                  <a:srgbClr val="FF0000"/>
                </a:solidFill>
                <a:sym typeface="+mn-ea"/>
              </a:rPr>
              <a:t>FC</a:t>
            </a:r>
            <a:r>
              <a:rPr lang="en-US" altLang="zh-CN" dirty="0">
                <a:sym typeface="+mn-ea"/>
              </a:rPr>
              <a:t>(10)</a:t>
            </a:r>
            <a:endParaRPr lang="zh-CN" altLang="en-US"/>
          </a:p>
        </p:txBody>
      </p:sp>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r="12972"/>
          <a:stretch>
            <a:fillRect/>
          </a:stretch>
        </p:blipFill>
        <p:spPr bwMode="auto">
          <a:xfrm>
            <a:off x="517530" y="2793567"/>
            <a:ext cx="8104624" cy="272991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2"/>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标题 1"/>
          <p:cNvSpPr>
            <a:spLocks noGrp="1"/>
          </p:cNvSpPr>
          <p:nvPr>
            <p:ph type="title"/>
          </p:nvPr>
        </p:nvSpPr>
        <p:spPr/>
        <p:txBody>
          <a:bodyPr/>
          <a:p>
            <a:r>
              <a:rPr lang="en-US" altLang="zh-CN"/>
              <a:t>LeNet</a:t>
            </a:r>
            <a:r>
              <a:rPr lang="zh-CN" altLang="en-US"/>
              <a:t>的</a:t>
            </a:r>
            <a:r>
              <a:rPr lang="en-US" altLang="zh-CN"/>
              <a:t>Pytorch</a:t>
            </a:r>
            <a:r>
              <a:rPr lang="zh-CN" altLang="en-US"/>
              <a:t>实现</a:t>
            </a:r>
            <a:endParaRPr lang="zh-CN" altLang="en-US"/>
          </a:p>
        </p:txBody>
      </p:sp>
      <p:pic>
        <p:nvPicPr>
          <p:cNvPr id="4" name="内容占位符 3"/>
          <p:cNvPicPr>
            <a:picLocks noChangeAspect="1"/>
          </p:cNvPicPr>
          <p:nvPr>
            <p:ph idx="1"/>
          </p:nvPr>
        </p:nvPicPr>
        <p:blipFill>
          <a:blip r:embed="rId1"/>
          <a:stretch>
            <a:fillRect/>
          </a:stretch>
        </p:blipFill>
        <p:spPr>
          <a:xfrm>
            <a:off x="593090" y="1621155"/>
            <a:ext cx="6208395" cy="4311015"/>
          </a:xfrm>
          <a:prstGeom prst="rect">
            <a:avLst/>
          </a:prstGeom>
        </p:spPr>
      </p:pic>
    </p:spTree>
    <p:custDataLst>
      <p:tags r:id="rId2"/>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AlexNet</a:t>
            </a:r>
            <a:r>
              <a:rPr lang="zh-CN" altLang="en-US" dirty="0"/>
              <a:t>（</a:t>
            </a:r>
            <a:r>
              <a:rPr lang="en-US" altLang="zh-CN" dirty="0"/>
              <a:t>AI</a:t>
            </a:r>
            <a:r>
              <a:rPr lang="zh-CN" dirty="0"/>
              <a:t>第三次浪潮起始端</a:t>
            </a:r>
            <a:r>
              <a:rPr lang="zh-CN" altLang="en-US" dirty="0"/>
              <a:t>）</a:t>
            </a:r>
            <a:endParaRPr lang="zh-CN" altLang="en-US" dirty="0"/>
          </a:p>
        </p:txBody>
      </p:sp>
      <p:sp>
        <p:nvSpPr>
          <p:cNvPr id="3" name="内容占位符 2"/>
          <p:cNvSpPr>
            <a:spLocks noGrp="1"/>
          </p:cNvSpPr>
          <p:nvPr>
            <p:ph idx="1"/>
          </p:nvPr>
        </p:nvSpPr>
        <p:spPr>
          <a:xfrm>
            <a:off x="456300" y="1342445"/>
            <a:ext cx="8226900" cy="4759200"/>
          </a:xfrm>
        </p:spPr>
        <p:txBody>
          <a:bodyPr/>
          <a:lstStyle/>
          <a:p>
            <a:r>
              <a:rPr lang="en-US" altLang="zh-CN" b="0" i="0" dirty="0" err="1">
                <a:solidFill>
                  <a:srgbClr val="202122"/>
                </a:solidFill>
                <a:effectLst/>
                <a:latin typeface="Arial" panose="020B0604020202020204" pitchFamily="34" charset="0"/>
              </a:rPr>
              <a:t>AlexNet</a:t>
            </a:r>
            <a:r>
              <a:rPr lang="en-US" altLang="zh-CN" b="0" i="0" dirty="0">
                <a:solidFill>
                  <a:srgbClr val="202122"/>
                </a:solidFill>
                <a:effectLst/>
                <a:latin typeface="Arial" panose="020B0604020202020204" pitchFamily="34" charset="0"/>
              </a:rPr>
              <a:t> achieved a top-5 error of 15.3%, more than 10.8% lower than that of the runner up. </a:t>
            </a:r>
            <a:endParaRPr lang="zh-CN" altLang="en-US" dirty="0"/>
          </a:p>
        </p:txBody>
      </p:sp>
      <p:sp>
        <p:nvSpPr>
          <p:cNvPr id="4" name="灯片编号占位符 3"/>
          <p:cNvSpPr>
            <a:spLocks noGrp="1"/>
          </p:cNvSpPr>
          <p:nvPr>
            <p:ph type="sldNum" sz="quarter" idx="12"/>
          </p:nvPr>
        </p:nvSpPr>
        <p:spPr/>
        <p:txBody>
          <a:bodyPr/>
          <a:lstStyle/>
          <a:p>
            <a:fld id="{54DA8740-04C3-4D9C-9880-E3F61E3A801B}" type="slidenum">
              <a:rPr lang="zh-CN" altLang="en-US" sz="750" smtClean="0"/>
            </a:fld>
            <a:endParaRPr lang="zh-CN" altLang="en-US" sz="825" dirty="0"/>
          </a:p>
        </p:txBody>
      </p:sp>
      <p:pic>
        <p:nvPicPr>
          <p:cNvPr id="8" name="图片 7"/>
          <p:cNvPicPr>
            <a:picLocks noChangeAspect="1"/>
          </p:cNvPicPr>
          <p:nvPr/>
        </p:nvPicPr>
        <p:blipFill>
          <a:blip r:embed="rId1">
            <a:extLst>
              <a:ext uri="{BEBA8EAE-BF5A-486C-A8C5-ECC9F3942E4B}">
                <a14:imgProps xmlns:a14="http://schemas.microsoft.com/office/drawing/2010/main">
                  <a14:imgLayer r:embed="rId2">
                    <a14:imgEffect>
                      <a14:sharpenSoften amount="25000"/>
                    </a14:imgEffect>
                  </a14:imgLayer>
                </a14:imgProps>
              </a:ext>
            </a:extLst>
          </a:blip>
          <a:stretch>
            <a:fillRect/>
          </a:stretch>
        </p:blipFill>
        <p:spPr>
          <a:xfrm>
            <a:off x="2326559" y="3957567"/>
            <a:ext cx="4631033" cy="1767732"/>
          </a:xfrm>
          <a:prstGeom prst="rect">
            <a:avLst/>
          </a:prstGeom>
        </p:spPr>
      </p:pic>
      <p:pic>
        <p:nvPicPr>
          <p:cNvPr id="10" name="图片 9"/>
          <p:cNvPicPr>
            <a:picLocks noChangeAspect="1"/>
          </p:cNvPicPr>
          <p:nvPr/>
        </p:nvPicPr>
        <p:blipFill>
          <a:blip r:embed="rId3"/>
          <a:stretch>
            <a:fillRect/>
          </a:stretch>
        </p:blipFill>
        <p:spPr>
          <a:xfrm>
            <a:off x="2186408" y="2417879"/>
            <a:ext cx="4857750" cy="15430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AlexNet</a:t>
            </a:r>
            <a:endParaRPr lang="zh-CN" altLang="en-US" dirty="0"/>
          </a:p>
        </p:txBody>
      </p:sp>
      <p:sp>
        <p:nvSpPr>
          <p:cNvPr id="4" name="灯片编号占位符 3"/>
          <p:cNvSpPr>
            <a:spLocks noGrp="1"/>
          </p:cNvSpPr>
          <p:nvPr>
            <p:ph type="sldNum" sz="quarter" idx="12"/>
          </p:nvPr>
        </p:nvSpPr>
        <p:spPr/>
        <p:txBody>
          <a:bodyPr/>
          <a:lstStyle/>
          <a:p>
            <a:fld id="{54DA8740-04C3-4D9C-9880-E3F61E3A801B}" type="slidenum">
              <a:rPr lang="zh-CN" altLang="en-US" sz="750" smtClean="0"/>
            </a:fld>
            <a:endParaRPr lang="zh-CN" altLang="en-US" sz="750" dirty="0"/>
          </a:p>
        </p:txBody>
      </p:sp>
      <p:pic>
        <p:nvPicPr>
          <p:cNvPr id="3" name="图片 2"/>
          <p:cNvPicPr>
            <a:picLocks noChangeAspect="1"/>
          </p:cNvPicPr>
          <p:nvPr/>
        </p:nvPicPr>
        <p:blipFill>
          <a:blip r:embed="rId1"/>
          <a:stretch>
            <a:fillRect/>
          </a:stretch>
        </p:blipFill>
        <p:spPr>
          <a:xfrm>
            <a:off x="598170" y="1313815"/>
            <a:ext cx="6595745" cy="488569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AlexNet</a:t>
            </a:r>
            <a:endParaRPr lang="zh-CN" altLang="en-US" dirty="0"/>
          </a:p>
        </p:txBody>
      </p:sp>
      <p:sp>
        <p:nvSpPr>
          <p:cNvPr id="3" name="内容占位符 2"/>
          <p:cNvSpPr>
            <a:spLocks noGrp="1"/>
          </p:cNvSpPr>
          <p:nvPr>
            <p:ph idx="1"/>
          </p:nvPr>
        </p:nvSpPr>
        <p:spPr/>
        <p:txBody>
          <a:bodyPr/>
          <a:lstStyle/>
          <a:p>
            <a:r>
              <a:rPr lang="en-US" altLang="zh-CN" dirty="0"/>
              <a:t>650K neuron</a:t>
            </a:r>
            <a:endParaRPr lang="en-US" altLang="zh-CN" dirty="0"/>
          </a:p>
          <a:p>
            <a:r>
              <a:rPr lang="en-US" altLang="zh-CN" dirty="0"/>
              <a:t>60M Parameters</a:t>
            </a:r>
            <a:endParaRPr lang="en-US" altLang="zh-CN" dirty="0"/>
          </a:p>
          <a:p>
            <a:r>
              <a:rPr lang="en-US" altLang="zh-CN" dirty="0"/>
              <a:t>7 hidden weight layers + 1 output layer</a:t>
            </a:r>
            <a:endParaRPr lang="en-US" altLang="zh-CN" dirty="0"/>
          </a:p>
          <a:p>
            <a:r>
              <a:rPr lang="en-US" altLang="zh-CN" dirty="0"/>
              <a:t>Rectified Linear Units(</a:t>
            </a:r>
            <a:r>
              <a:rPr lang="en-US" altLang="zh-CN" dirty="0" err="1"/>
              <a:t>ReLU</a:t>
            </a:r>
            <a:r>
              <a:rPr lang="en-US" altLang="zh-CN" dirty="0"/>
              <a:t>)</a:t>
            </a:r>
            <a:endParaRPr lang="en-US" altLang="zh-CN" dirty="0"/>
          </a:p>
          <a:p>
            <a:r>
              <a:rPr lang="en-US" altLang="zh-CN" dirty="0">
                <a:solidFill>
                  <a:srgbClr val="FF0000"/>
                </a:solidFill>
              </a:rPr>
              <a:t>Dropout trick</a:t>
            </a:r>
            <a:endParaRPr lang="en-US" altLang="zh-CN" dirty="0">
              <a:solidFill>
                <a:srgbClr val="FF0000"/>
              </a:solidFill>
            </a:endParaRPr>
          </a:p>
          <a:p>
            <a:r>
              <a:rPr lang="en-US" altLang="zh-CN" dirty="0">
                <a:solidFill>
                  <a:srgbClr val="FF0000"/>
                </a:solidFill>
              </a:rPr>
              <a:t>Data augmentation: randomly extracted patches with the size of (227*227)</a:t>
            </a:r>
            <a:endParaRPr lang="zh-CN" altLang="en-US" dirty="0">
              <a:solidFill>
                <a:srgbClr val="FF0000"/>
              </a:solidFill>
            </a:endParaRPr>
          </a:p>
        </p:txBody>
      </p:sp>
      <p:sp>
        <p:nvSpPr>
          <p:cNvPr id="4" name="灯片编号占位符 3"/>
          <p:cNvSpPr>
            <a:spLocks noGrp="1"/>
          </p:cNvSpPr>
          <p:nvPr>
            <p:ph type="sldNum" sz="quarter" idx="12"/>
          </p:nvPr>
        </p:nvSpPr>
        <p:spPr/>
        <p:txBody>
          <a:bodyPr/>
          <a:lstStyle/>
          <a:p>
            <a:fld id="{54DA8740-04C3-4D9C-9880-E3F61E3A801B}" type="slidenum">
              <a:rPr lang="zh-CN" altLang="en-US" sz="750" smtClean="0"/>
            </a:fld>
            <a:endParaRPr lang="zh-CN" altLang="en-US" sz="825" dirty="0"/>
          </a:p>
        </p:txBody>
      </p:sp>
      <p:sp>
        <p:nvSpPr>
          <p:cNvPr id="5" name="AutoShape 2" descr="Image for post"/>
          <p:cNvSpPr>
            <a:spLocks noChangeAspect="1" noChangeArrowheads="1"/>
          </p:cNvSpPr>
          <p:nvPr/>
        </p:nvSpPr>
        <p:spPr bwMode="auto">
          <a:xfrm>
            <a:off x="4457700" y="33147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
        <p:nvSpPr>
          <p:cNvPr id="7" name="文本框 6"/>
          <p:cNvSpPr txBox="1"/>
          <p:nvPr/>
        </p:nvSpPr>
        <p:spPr>
          <a:xfrm>
            <a:off x="957580" y="5992495"/>
            <a:ext cx="5610225" cy="337185"/>
          </a:xfrm>
          <a:prstGeom prst="rect">
            <a:avLst/>
          </a:prstGeom>
          <a:noFill/>
        </p:spPr>
        <p:txBody>
          <a:bodyPr wrap="square">
            <a:spAutoFit/>
          </a:bodyPr>
          <a:lstStyle/>
          <a:p>
            <a:r>
              <a:rPr lang="en-US" altLang="zh-CN" sz="1600" dirty="0">
                <a:solidFill>
                  <a:schemeClr val="tx1"/>
                </a:solidFill>
                <a:latin typeface="微软雅黑" panose="020B0503020204020204" pitchFamily="34" charset="-122"/>
                <a:ea typeface="微软雅黑" panose="020B0503020204020204" pitchFamily="34" charset="-122"/>
              </a:rPr>
              <a:t>60M</a:t>
            </a:r>
            <a:r>
              <a:rPr lang="zh-CN" altLang="en-US" sz="1600" dirty="0">
                <a:solidFill>
                  <a:schemeClr val="tx1"/>
                </a:solidFill>
                <a:latin typeface="微软雅黑" panose="020B0503020204020204" pitchFamily="34" charset="-122"/>
                <a:ea typeface="微软雅黑" panose="020B0503020204020204" pitchFamily="34" charset="-122"/>
              </a:rPr>
              <a:t>参数换成存储是多少？</a:t>
            </a:r>
            <a:r>
              <a:rPr lang="en-US" altLang="zh-CN" sz="1600" dirty="0">
                <a:solidFill>
                  <a:schemeClr val="tx1"/>
                </a:solidFill>
                <a:latin typeface="微软雅黑" panose="020B0503020204020204" pitchFamily="34" charset="-122"/>
                <a:ea typeface="微软雅黑" panose="020B0503020204020204" pitchFamily="34" charset="-122"/>
              </a:rPr>
              <a:t>~500MB</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AlexNet</a:t>
            </a:r>
            <a:endParaRPr lang="zh-CN" altLang="en-US" dirty="0"/>
          </a:p>
        </p:txBody>
      </p:sp>
      <p:sp>
        <p:nvSpPr>
          <p:cNvPr id="3" name="内容占位符 2"/>
          <p:cNvSpPr>
            <a:spLocks noGrp="1"/>
          </p:cNvSpPr>
          <p:nvPr>
            <p:ph idx="1"/>
          </p:nvPr>
        </p:nvSpPr>
        <p:spPr/>
        <p:txBody>
          <a:bodyPr/>
          <a:lstStyle/>
          <a:p>
            <a:r>
              <a:rPr lang="zh-CN" altLang="en-US" dirty="0"/>
              <a:t>参数情况</a:t>
            </a:r>
            <a:r>
              <a:rPr lang="en-US" altLang="zh-CN" dirty="0"/>
              <a:t>: FC</a:t>
            </a:r>
            <a:r>
              <a:rPr lang="zh-CN" altLang="en-US" dirty="0"/>
              <a:t>占据大部分参数</a:t>
            </a:r>
            <a:endParaRPr lang="zh-CN" altLang="en-US" dirty="0"/>
          </a:p>
        </p:txBody>
      </p:sp>
      <p:sp>
        <p:nvSpPr>
          <p:cNvPr id="4" name="灯片编号占位符 3"/>
          <p:cNvSpPr>
            <a:spLocks noGrp="1"/>
          </p:cNvSpPr>
          <p:nvPr>
            <p:ph type="sldNum" sz="quarter" idx="12"/>
          </p:nvPr>
        </p:nvSpPr>
        <p:spPr/>
        <p:txBody>
          <a:bodyPr/>
          <a:lstStyle/>
          <a:p>
            <a:fld id="{54DA8740-04C3-4D9C-9880-E3F61E3A801B}" type="slidenum">
              <a:rPr lang="zh-CN" altLang="en-US" sz="750" smtClean="0"/>
            </a:fld>
            <a:endParaRPr lang="zh-CN" altLang="en-US" sz="825" dirty="0"/>
          </a:p>
        </p:txBody>
      </p:sp>
      <p:sp>
        <p:nvSpPr>
          <p:cNvPr id="5" name="AutoShape 2" descr="Image for post"/>
          <p:cNvSpPr>
            <a:spLocks noChangeAspect="1" noChangeArrowheads="1"/>
          </p:cNvSpPr>
          <p:nvPr/>
        </p:nvSpPr>
        <p:spPr bwMode="auto">
          <a:xfrm>
            <a:off x="4457700" y="33147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pic>
        <p:nvPicPr>
          <p:cNvPr id="6" name="图片 5"/>
          <p:cNvPicPr>
            <a:picLocks noChangeAspect="1"/>
          </p:cNvPicPr>
          <p:nvPr/>
        </p:nvPicPr>
        <p:blipFill>
          <a:blip r:embed="rId1">
            <a:extLst>
              <a:ext uri="{BEBA8EAE-BF5A-486C-A8C5-ECC9F3942E4B}">
                <a14:imgProps xmlns:a14="http://schemas.microsoft.com/office/drawing/2010/main">
                  <a14:imgLayer r:embed="rId2">
                    <a14:imgEffect>
                      <a14:brightnessContrast contrast="-40000"/>
                    </a14:imgEffect>
                    <a14:imgEffect>
                      <a14:sharpenSoften amount="25000"/>
                    </a14:imgEffect>
                  </a14:imgLayer>
                </a14:imgProps>
              </a:ext>
            </a:extLst>
          </a:blip>
          <a:stretch>
            <a:fillRect/>
          </a:stretch>
        </p:blipFill>
        <p:spPr>
          <a:xfrm>
            <a:off x="1635086" y="2307102"/>
            <a:ext cx="6250781" cy="2664619"/>
          </a:xfrm>
          <a:prstGeom prst="rect">
            <a:avLst/>
          </a:prstGeom>
        </p:spPr>
      </p:pic>
      <p:sp>
        <p:nvSpPr>
          <p:cNvPr id="7" name="矩形: 圆角 6"/>
          <p:cNvSpPr/>
          <p:nvPr/>
        </p:nvSpPr>
        <p:spPr>
          <a:xfrm>
            <a:off x="4195482" y="2491069"/>
            <a:ext cx="537883" cy="174139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1">
            <a:extLst>
              <a:ext uri="{BEBA8EAE-BF5A-486C-A8C5-ECC9F3942E4B}">
                <a14:imgProps xmlns:a14="http://schemas.microsoft.com/office/drawing/2010/main">
                  <a14:imgLayer r:embed="rId2">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710815" y="3695700"/>
            <a:ext cx="3434080" cy="284099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err="1"/>
              <a:t>AlexNet</a:t>
            </a:r>
            <a:r>
              <a:rPr lang="en-US" altLang="zh-CN" dirty="0"/>
              <a:t>: </a:t>
            </a:r>
            <a:r>
              <a:rPr lang="en-US" altLang="zh-CN" dirty="0" err="1"/>
              <a:t>ReLU</a:t>
            </a:r>
            <a:endParaRPr lang="zh-CN" altLang="en-US" dirty="0"/>
          </a:p>
        </p:txBody>
      </p:sp>
      <p:sp>
        <p:nvSpPr>
          <p:cNvPr id="3" name="内容占位符 2"/>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Very faster than the classical activation functions such as tanh</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sigmoid.</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Very computationally efficient</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Converges fast(it converges six time faster than tanh)</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54DA8740-04C3-4D9C-9880-E3F61E3A801B}" type="slidenum">
              <a:rPr lang="zh-CN" altLang="en-US" sz="750" smtClean="0"/>
            </a:fld>
            <a:endParaRPr lang="zh-CN" altLang="en-US" sz="825" dirty="0"/>
          </a:p>
        </p:txBody>
      </p:sp>
      <p:sp>
        <p:nvSpPr>
          <p:cNvPr id="5" name="AutoShape 2" descr="Image for post"/>
          <p:cNvSpPr>
            <a:spLocks noChangeAspect="1" noChangeArrowheads="1"/>
          </p:cNvSpPr>
          <p:nvPr/>
        </p:nvSpPr>
        <p:spPr bwMode="auto">
          <a:xfrm>
            <a:off x="4457700" y="33147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AlexNet</a:t>
            </a:r>
            <a:r>
              <a:rPr lang="en-US" altLang="zh-CN" dirty="0"/>
              <a:t> training details</a:t>
            </a:r>
            <a:endParaRPr lang="zh-CN" altLang="en-US" dirty="0"/>
          </a:p>
        </p:txBody>
      </p:sp>
      <p:sp>
        <p:nvSpPr>
          <p:cNvPr id="3" name="内容占位符 2"/>
          <p:cNvSpPr>
            <a:spLocks noGrp="1"/>
          </p:cNvSpPr>
          <p:nvPr>
            <p:ph idx="1"/>
          </p:nvPr>
        </p:nvSpPr>
        <p:spPr/>
        <p:txBody>
          <a:bodyPr/>
          <a:lstStyle/>
          <a:p>
            <a:r>
              <a:rPr lang="en-US" altLang="zh-CN" dirty="0">
                <a:latin typeface="Times New Roman" panose="02020603050405020304" pitchFamily="18" charset="0"/>
                <a:cs typeface="Times New Roman" panose="02020603050405020304" pitchFamily="18" charset="0"/>
              </a:rPr>
              <a:t>SGD with a batch size of 128</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Learning rate is set to 0.01, it divided based on validation error),</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Neuron biases in 2,4,5 layers and FC layers</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NVIDIA GTX 580 (3GB GPUs)</a:t>
            </a:r>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Weight initialization based on N(0,0.1)</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54DA8740-04C3-4D9C-9880-E3F61E3A801B}" type="slidenum">
              <a:rPr lang="zh-CN" altLang="en-US" sz="750" smtClean="0"/>
            </a:fld>
            <a:endParaRPr lang="zh-CN" altLang="en-US" sz="825" dirty="0"/>
          </a:p>
        </p:txBody>
      </p:sp>
      <p:sp>
        <p:nvSpPr>
          <p:cNvPr id="5" name="文本框 4"/>
          <p:cNvSpPr txBox="1"/>
          <p:nvPr/>
        </p:nvSpPr>
        <p:spPr>
          <a:xfrm>
            <a:off x="1490084" y="5887832"/>
            <a:ext cx="5610225" cy="368300"/>
          </a:xfrm>
          <a:prstGeom prst="rect">
            <a:avLst/>
          </a:prstGeom>
          <a:noFill/>
        </p:spPr>
        <p:txBody>
          <a:bodyPr wrap="non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文章的影响：简单方案</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工程手段强于复杂学术方法！</a:t>
            </a:r>
            <a:endParaRPr lang="zh-CN" altLang="en-US" dirty="0">
              <a:solidFill>
                <a:srgbClr val="FF0000"/>
              </a:solidFill>
              <a:latin typeface="微软雅黑" panose="020B0503020204020204" pitchFamily="34" charset="-122"/>
              <a:ea typeface="微软雅黑" panose="020B0503020204020204" pitchFamily="34" charset="-122"/>
            </a:endParaRPr>
          </a:p>
        </p:txBody>
      </p:sp>
      <p:pic>
        <p:nvPicPr>
          <p:cNvPr id="7" name="图形 6" descr="生气的脸轮廓 纯色填充"/>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848736" y="5718056"/>
            <a:ext cx="685800" cy="685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arn(inVertical)">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VGGNet</a:t>
            </a:r>
            <a:endParaRPr lang="zh-CN" altLang="en-US" dirty="0"/>
          </a:p>
        </p:txBody>
      </p:sp>
      <p:sp>
        <p:nvSpPr>
          <p:cNvPr id="3" name="内容占位符 2"/>
          <p:cNvSpPr>
            <a:spLocks noGrp="1"/>
          </p:cNvSpPr>
          <p:nvPr>
            <p:ph idx="1"/>
          </p:nvPr>
        </p:nvSpPr>
        <p:spPr/>
        <p:txBody>
          <a:bodyPr>
            <a:normAutofit/>
          </a:bodyPr>
          <a:lstStyle/>
          <a:p>
            <a:r>
              <a:rPr lang="en-US" altLang="zh-CN" dirty="0"/>
              <a:t>ILSVRC14</a:t>
            </a:r>
            <a:endParaRPr lang="en-US" altLang="zh-CN" dirty="0"/>
          </a:p>
          <a:p>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54DA8740-04C3-4D9C-9880-E3F61E3A801B}" type="slidenum">
              <a:rPr lang="zh-CN" altLang="en-US" sz="750" smtClean="0"/>
            </a:fld>
            <a:endParaRPr lang="zh-CN" altLang="en-US" sz="825" dirty="0"/>
          </a:p>
        </p:txBody>
      </p:sp>
      <p:sp>
        <p:nvSpPr>
          <p:cNvPr id="5" name="AutoShape 2" descr="Image for post"/>
          <p:cNvSpPr>
            <a:spLocks noChangeAspect="1" noChangeArrowheads="1"/>
          </p:cNvSpPr>
          <p:nvPr/>
        </p:nvSpPr>
        <p:spPr bwMode="auto">
          <a:xfrm>
            <a:off x="4457700" y="33147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pic>
        <p:nvPicPr>
          <p:cNvPr id="8" name="图片 7"/>
          <p:cNvPicPr>
            <a:picLocks noChangeAspect="1"/>
          </p:cNvPicPr>
          <p:nvPr/>
        </p:nvPicPr>
        <p:blipFill>
          <a:blip r:embed="rId1">
            <a:extLst>
              <a:ext uri="{BEBA8EAE-BF5A-486C-A8C5-ECC9F3942E4B}">
                <a14:imgProps xmlns:a14="http://schemas.microsoft.com/office/drawing/2010/main">
                  <a14:imgLayer r:embed="rId2">
                    <a14:imgEffect>
                      <a14:sharpenSoften amount="50000"/>
                    </a14:imgEffect>
                  </a14:imgLayer>
                </a14:imgProps>
              </a:ext>
            </a:extLst>
          </a:blip>
          <a:stretch>
            <a:fillRect/>
          </a:stretch>
        </p:blipFill>
        <p:spPr>
          <a:xfrm>
            <a:off x="4402455" y="1645920"/>
            <a:ext cx="3975100" cy="4657090"/>
          </a:xfrm>
          <a:prstGeom prst="rect">
            <a:avLst/>
          </a:prstGeom>
        </p:spPr>
      </p:pic>
      <p:pic>
        <p:nvPicPr>
          <p:cNvPr id="12" name="图片 11"/>
          <p:cNvPicPr>
            <a:picLocks noChangeAspect="1"/>
          </p:cNvPicPr>
          <p:nvPr/>
        </p:nvPicPr>
        <p:blipFill>
          <a:blip r:embed="rId3"/>
          <a:stretch>
            <a:fillRect/>
          </a:stretch>
        </p:blipFill>
        <p:spPr>
          <a:xfrm>
            <a:off x="939165" y="2148840"/>
            <a:ext cx="2833370" cy="15779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卷积操作 </a:t>
            </a:r>
            <a:r>
              <a:rPr lang="en-US" altLang="zh-CN" dirty="0"/>
              <a:t>(Convolutions)</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sz="1100" dirty="0"/>
          </a:p>
        </p:txBody>
      </p:sp>
      <p:pic>
        <p:nvPicPr>
          <p:cNvPr id="6" name="图片 5"/>
          <p:cNvPicPr>
            <a:picLocks noChangeAspect="1"/>
          </p:cNvPicPr>
          <p:nvPr/>
        </p:nvPicPr>
        <p:blipFill>
          <a:blip r:embed="rId1"/>
          <a:stretch>
            <a:fillRect/>
          </a:stretch>
        </p:blipFill>
        <p:spPr>
          <a:xfrm>
            <a:off x="1628775" y="1357312"/>
            <a:ext cx="5886450" cy="414337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VGGNet</a:t>
            </a:r>
            <a:endParaRPr lang="zh-CN" altLang="en-US" dirty="0"/>
          </a:p>
        </p:txBody>
      </p:sp>
      <p:sp>
        <p:nvSpPr>
          <p:cNvPr id="3" name="内容占位符 2"/>
          <p:cNvSpPr>
            <a:spLocks noGrp="1"/>
          </p:cNvSpPr>
          <p:nvPr>
            <p:ph idx="1"/>
          </p:nvPr>
        </p:nvSpPr>
        <p:spPr/>
        <p:txBody>
          <a:bodyPr/>
          <a:lstStyle/>
          <a:p>
            <a:r>
              <a:rPr lang="zh-CN" altLang="en-US" dirty="0"/>
              <a:t>主要特点：</a:t>
            </a:r>
            <a:endParaRPr lang="en-US" altLang="zh-CN" dirty="0"/>
          </a:p>
          <a:p>
            <a:pPr lvl="1"/>
            <a:r>
              <a:rPr lang="en-US" altLang="zh-CN" dirty="0">
                <a:solidFill>
                  <a:srgbClr val="FF0000"/>
                </a:solidFill>
              </a:rPr>
              <a:t>very deep, 19 layers</a:t>
            </a:r>
            <a:endParaRPr lang="en-US" altLang="zh-CN" dirty="0">
              <a:solidFill>
                <a:srgbClr val="FF0000"/>
              </a:solidFill>
            </a:endParaRPr>
          </a:p>
          <a:p>
            <a:r>
              <a:rPr lang="zh-CN" altLang="en-US" dirty="0"/>
              <a:t>设计技巧：</a:t>
            </a:r>
            <a:endParaRPr lang="en-US" altLang="zh-CN" dirty="0"/>
          </a:p>
          <a:p>
            <a:pPr lvl="1"/>
            <a:r>
              <a:rPr lang="en-US" altLang="zh-CN" dirty="0">
                <a:solidFill>
                  <a:srgbClr val="FF0000"/>
                </a:solidFill>
              </a:rPr>
              <a:t>3x3 conv. kernels – very small</a:t>
            </a:r>
            <a:endParaRPr lang="en-US" altLang="zh-CN" dirty="0">
              <a:solidFill>
                <a:srgbClr val="FF0000"/>
              </a:solidFill>
            </a:endParaRPr>
          </a:p>
          <a:p>
            <a:pPr lvl="1"/>
            <a:r>
              <a:rPr lang="en-US" altLang="zh-CN" dirty="0">
                <a:solidFill>
                  <a:srgbClr val="FF0000"/>
                </a:solidFill>
              </a:rPr>
              <a:t>conv. stride 1 – no loss of information</a:t>
            </a:r>
            <a:endParaRPr lang="en-US" altLang="zh-CN" dirty="0">
              <a:solidFill>
                <a:srgbClr val="FF0000"/>
              </a:solidFill>
            </a:endParaRPr>
          </a:p>
          <a:p>
            <a:r>
              <a:rPr lang="zh-CN" altLang="en-US" dirty="0"/>
              <a:t>设备配置：</a:t>
            </a:r>
            <a:r>
              <a:rPr lang="en-US" altLang="zh-CN" dirty="0"/>
              <a:t> </a:t>
            </a:r>
            <a:endParaRPr lang="en-US" altLang="zh-CN" dirty="0"/>
          </a:p>
          <a:p>
            <a:pPr lvl="1"/>
            <a:r>
              <a:rPr lang="en-US" altLang="zh-CN" dirty="0">
                <a:solidFill>
                  <a:srgbClr val="FF0000"/>
                </a:solidFill>
              </a:rPr>
              <a:t>4 NVIDIA Titan Black GPUs (4x6G)</a:t>
            </a:r>
            <a:endParaRPr lang="zh-CN" altLang="en-US" dirty="0">
              <a:solidFill>
                <a:srgbClr val="FF0000"/>
              </a:solidFill>
            </a:endParaRPr>
          </a:p>
        </p:txBody>
      </p:sp>
      <p:sp>
        <p:nvSpPr>
          <p:cNvPr id="4" name="灯片编号占位符 3"/>
          <p:cNvSpPr>
            <a:spLocks noGrp="1"/>
          </p:cNvSpPr>
          <p:nvPr>
            <p:ph type="sldNum" sz="quarter" idx="12"/>
          </p:nvPr>
        </p:nvSpPr>
        <p:spPr/>
        <p:txBody>
          <a:bodyPr/>
          <a:lstStyle/>
          <a:p>
            <a:fld id="{54DA8740-04C3-4D9C-9880-E3F61E3A801B}" type="slidenum">
              <a:rPr lang="zh-CN" altLang="en-US" sz="750" smtClean="0"/>
            </a:fld>
            <a:endParaRPr lang="zh-CN" altLang="en-US" sz="825" dirty="0"/>
          </a:p>
        </p:txBody>
      </p:sp>
      <p:sp>
        <p:nvSpPr>
          <p:cNvPr id="5" name="AutoShape 2" descr="Image for post"/>
          <p:cNvSpPr>
            <a:spLocks noChangeAspect="1" noChangeArrowheads="1"/>
          </p:cNvSpPr>
          <p:nvPr/>
        </p:nvSpPr>
        <p:spPr bwMode="auto">
          <a:xfrm>
            <a:off x="4457700" y="33147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a:p>
        </p:txBody>
      </p:sp>
      <p:pic>
        <p:nvPicPr>
          <p:cNvPr id="6" name="图片 5"/>
          <p:cNvPicPr>
            <a:picLocks noChangeAspect="1"/>
          </p:cNvPicPr>
          <p:nvPr/>
        </p:nvPicPr>
        <p:blipFill rotWithShape="1">
          <a:blip r:embed="rId1">
            <a:extLst>
              <a:ext uri="{BEBA8EAE-BF5A-486C-A8C5-ECC9F3942E4B}">
                <a14:imgProps xmlns:a14="http://schemas.microsoft.com/office/drawing/2010/main">
                  <a14:imgLayer r:embed="rId2">
                    <a14:imgEffect>
                      <a14:sharpenSoften amount="50000"/>
                    </a14:imgEffect>
                  </a14:imgLayer>
                </a14:imgProps>
              </a:ext>
            </a:extLst>
          </a:blip>
          <a:srcRect l="72329"/>
          <a:stretch>
            <a:fillRect/>
          </a:stretch>
        </p:blipFill>
        <p:spPr>
          <a:xfrm>
            <a:off x="7031935" y="1645777"/>
            <a:ext cx="921102" cy="38996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VGGNet</a:t>
            </a:r>
            <a:endParaRPr lang="zh-CN" altLang="en-US" dirty="0"/>
          </a:p>
        </p:txBody>
      </p:sp>
      <p:sp>
        <p:nvSpPr>
          <p:cNvPr id="4" name="灯片编号占位符 3"/>
          <p:cNvSpPr>
            <a:spLocks noGrp="1"/>
          </p:cNvSpPr>
          <p:nvPr>
            <p:ph type="sldNum" sz="quarter" idx="12"/>
          </p:nvPr>
        </p:nvSpPr>
        <p:spPr/>
        <p:txBody>
          <a:bodyPr/>
          <a:lstStyle/>
          <a:p>
            <a:fld id="{54DA8740-04C3-4D9C-9880-E3F61E3A801B}" type="slidenum">
              <a:rPr lang="zh-CN" altLang="en-US" sz="750" smtClean="0"/>
            </a:fld>
            <a:endParaRPr lang="zh-CN" altLang="en-US" sz="825" dirty="0"/>
          </a:p>
        </p:txBody>
      </p:sp>
      <p:pic>
        <p:nvPicPr>
          <p:cNvPr id="6" name="图片 5"/>
          <p:cNvPicPr>
            <a:picLocks noChangeAspect="1"/>
          </p:cNvPicPr>
          <p:nvPr/>
        </p:nvPicPr>
        <p:blipFill>
          <a:blip r:embed="rId1"/>
          <a:stretch>
            <a:fillRect/>
          </a:stretch>
        </p:blipFill>
        <p:spPr>
          <a:xfrm>
            <a:off x="608330" y="1391285"/>
            <a:ext cx="7392670" cy="4251960"/>
          </a:xfrm>
          <a:prstGeom prst="rect">
            <a:avLst/>
          </a:prstGeom>
        </p:spPr>
      </p:pic>
      <p:sp>
        <p:nvSpPr>
          <p:cNvPr id="7" name="矩形: 圆角 6"/>
          <p:cNvSpPr/>
          <p:nvPr/>
        </p:nvSpPr>
        <p:spPr>
          <a:xfrm>
            <a:off x="6589058" y="3499597"/>
            <a:ext cx="504265" cy="510989"/>
          </a:xfrm>
          <a:prstGeom prst="roundRect">
            <a:avLst>
              <a:gd name="adj" fmla="val 7334"/>
            </a:avLst>
          </a:prstGeom>
          <a:solidFill>
            <a:schemeClr val="accent4">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VGGNet Pytorch</a:t>
            </a:r>
            <a:r>
              <a:rPr lang="zh-CN" altLang="en-US"/>
              <a:t>实现</a:t>
            </a:r>
            <a:endParaRPr lang="zh-CN" altLang="en-US"/>
          </a:p>
        </p:txBody>
      </p:sp>
      <p:pic>
        <p:nvPicPr>
          <p:cNvPr id="4" name="内容占位符 3"/>
          <p:cNvPicPr>
            <a:picLocks noChangeAspect="1"/>
          </p:cNvPicPr>
          <p:nvPr>
            <p:ph idx="1"/>
          </p:nvPr>
        </p:nvPicPr>
        <p:blipFill>
          <a:blip r:embed="rId1"/>
          <a:stretch>
            <a:fillRect/>
          </a:stretch>
        </p:blipFill>
        <p:spPr>
          <a:xfrm>
            <a:off x="226060" y="1536065"/>
            <a:ext cx="4030345" cy="4269740"/>
          </a:xfrm>
          <a:prstGeom prst="rect">
            <a:avLst/>
          </a:prstGeom>
        </p:spPr>
      </p:pic>
      <p:pic>
        <p:nvPicPr>
          <p:cNvPr id="5" name="图片 4"/>
          <p:cNvPicPr>
            <a:picLocks noChangeAspect="1"/>
          </p:cNvPicPr>
          <p:nvPr/>
        </p:nvPicPr>
        <p:blipFill>
          <a:blip r:embed="rId2"/>
          <a:stretch>
            <a:fillRect/>
          </a:stretch>
        </p:blipFill>
        <p:spPr>
          <a:xfrm>
            <a:off x="4448810" y="2927985"/>
            <a:ext cx="4603115" cy="206502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GoogleNet</a:t>
            </a:r>
            <a:endParaRPr lang="zh-CN" altLang="en-US" dirty="0"/>
          </a:p>
        </p:txBody>
      </p:sp>
      <p:sp>
        <p:nvSpPr>
          <p:cNvPr id="3" name="内容占位符 2"/>
          <p:cNvSpPr>
            <a:spLocks noGrp="1"/>
          </p:cNvSpPr>
          <p:nvPr>
            <p:ph idx="1"/>
          </p:nvPr>
        </p:nvSpPr>
        <p:spPr/>
        <p:txBody>
          <a:bodyPr>
            <a:normAutofit/>
          </a:bodyPr>
          <a:lstStyle/>
          <a:p>
            <a:r>
              <a:rPr lang="en-US" altLang="zh-CN" sz="2000" dirty="0"/>
              <a:t>1</a:t>
            </a:r>
            <a:r>
              <a:rPr lang="en-US" altLang="zh-CN" sz="2000" baseline="30000" dirty="0"/>
              <a:t>st</a:t>
            </a:r>
            <a:r>
              <a:rPr lang="en-US" altLang="zh-CN" sz="2000" dirty="0"/>
              <a:t> place in ILSVRC14 classification task (6.7% top5 error)</a:t>
            </a:r>
            <a:endParaRPr lang="en-US" altLang="zh-CN" sz="2000" dirty="0"/>
          </a:p>
          <a:p>
            <a:r>
              <a:rPr lang="zh-CN" altLang="en-US" sz="2000" dirty="0"/>
              <a:t>主要特点：</a:t>
            </a:r>
            <a:endParaRPr lang="en-US" altLang="zh-CN" sz="2000" dirty="0"/>
          </a:p>
          <a:p>
            <a:pPr lvl="1"/>
            <a:r>
              <a:rPr lang="en-US" altLang="zh-CN" sz="1600" dirty="0"/>
              <a:t>22 layers</a:t>
            </a:r>
            <a:endParaRPr lang="en-US" altLang="zh-CN" sz="1600" dirty="0"/>
          </a:p>
          <a:p>
            <a:pPr lvl="1"/>
            <a:r>
              <a:rPr lang="en-US" altLang="zh-CN" sz="1600" dirty="0"/>
              <a:t>Inception </a:t>
            </a:r>
            <a:r>
              <a:rPr lang="zh-CN" altLang="en-US" sz="1600" dirty="0"/>
              <a:t>结构</a:t>
            </a:r>
            <a:endParaRPr lang="en-US" altLang="zh-CN" sz="1600" dirty="0"/>
          </a:p>
          <a:p>
            <a:pPr lvl="1"/>
            <a:r>
              <a:rPr lang="zh-CN" altLang="en-US" sz="1600" dirty="0"/>
              <a:t>去掉</a:t>
            </a:r>
            <a:r>
              <a:rPr lang="en-US" altLang="zh-CN" sz="1600" dirty="0"/>
              <a:t>FC</a:t>
            </a:r>
            <a:r>
              <a:rPr lang="zh-CN" altLang="en-US" sz="1600" dirty="0"/>
              <a:t>层</a:t>
            </a:r>
            <a:endParaRPr lang="en-US" altLang="zh-CN" sz="1600" dirty="0"/>
          </a:p>
          <a:p>
            <a:endParaRPr lang="en-US" altLang="zh-CN" sz="1600" dirty="0"/>
          </a:p>
        </p:txBody>
      </p:sp>
      <p:sp>
        <p:nvSpPr>
          <p:cNvPr id="4" name="灯片编号占位符 3"/>
          <p:cNvSpPr>
            <a:spLocks noGrp="1"/>
          </p:cNvSpPr>
          <p:nvPr>
            <p:ph type="sldNum" sz="quarter" idx="12"/>
          </p:nvPr>
        </p:nvSpPr>
        <p:spPr/>
        <p:txBody>
          <a:bodyPr/>
          <a:lstStyle/>
          <a:p>
            <a:fld id="{54DA8740-04C3-4D9C-9880-E3F61E3A801B}" type="slidenum">
              <a:rPr lang="zh-CN" altLang="en-US" sz="750" smtClean="0"/>
            </a:fld>
            <a:endParaRPr lang="zh-CN" altLang="en-US" sz="825" dirty="0"/>
          </a:p>
        </p:txBody>
      </p:sp>
      <p:pic>
        <p:nvPicPr>
          <p:cNvPr id="8" name="图片 7"/>
          <p:cNvPicPr>
            <a:picLocks noChangeAspect="1"/>
          </p:cNvPicPr>
          <p:nvPr/>
        </p:nvPicPr>
        <p:blipFill rotWithShape="1">
          <a:blip r:embed="rId1"/>
          <a:srcRect b="5491"/>
          <a:stretch>
            <a:fillRect/>
          </a:stretch>
        </p:blipFill>
        <p:spPr>
          <a:xfrm>
            <a:off x="238760" y="4514850"/>
            <a:ext cx="8253730" cy="19107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GoogleNet</a:t>
            </a:r>
            <a:r>
              <a:rPr lang="en-US" altLang="zh-CN" dirty="0"/>
              <a:t>: Inception</a:t>
            </a:r>
            <a:r>
              <a:rPr lang="zh-CN" altLang="en-US" dirty="0"/>
              <a:t>结构</a:t>
            </a:r>
            <a:endParaRPr lang="zh-CN" altLang="en-US" dirty="0"/>
          </a:p>
        </p:txBody>
      </p:sp>
      <p:sp>
        <p:nvSpPr>
          <p:cNvPr id="3" name="内容占位符 2"/>
          <p:cNvSpPr>
            <a:spLocks noGrp="1"/>
          </p:cNvSpPr>
          <p:nvPr>
            <p:ph idx="1"/>
          </p:nvPr>
        </p:nvSpPr>
        <p:spPr>
          <a:xfrm>
            <a:off x="729784" y="1723588"/>
            <a:ext cx="2851430" cy="3263504"/>
          </a:xfrm>
        </p:spPr>
        <p:txBody>
          <a:bodyPr>
            <a:normAutofit/>
          </a:bodyPr>
          <a:lstStyle/>
          <a:p>
            <a:r>
              <a:rPr lang="zh-CN" altLang="en-US" sz="2000" dirty="0"/>
              <a:t>每层使用</a:t>
            </a:r>
            <a:r>
              <a:rPr lang="en-US" altLang="zh-CN" sz="2000" dirty="0"/>
              <a:t>size</a:t>
            </a:r>
            <a:r>
              <a:rPr lang="zh-CN" altLang="en-US" sz="2000" dirty="0"/>
              <a:t>为</a:t>
            </a:r>
            <a:r>
              <a:rPr lang="en-US" altLang="zh-CN" sz="2000" dirty="0"/>
              <a:t>1</a:t>
            </a:r>
            <a:r>
              <a:rPr lang="zh-CN" altLang="en-US" sz="2000" dirty="0"/>
              <a:t>，</a:t>
            </a:r>
            <a:r>
              <a:rPr lang="en-US" altLang="zh-CN" sz="2000" dirty="0"/>
              <a:t>3</a:t>
            </a:r>
            <a:r>
              <a:rPr lang="zh-CN" altLang="en-US" sz="2000" dirty="0"/>
              <a:t>，</a:t>
            </a:r>
            <a:r>
              <a:rPr lang="en-US" altLang="zh-CN" sz="2000" dirty="0"/>
              <a:t>5</a:t>
            </a:r>
            <a:r>
              <a:rPr lang="zh-CN" altLang="en-US" sz="2000" dirty="0"/>
              <a:t>的</a:t>
            </a:r>
            <a:r>
              <a:rPr lang="en-US" altLang="zh-CN" sz="2000" dirty="0"/>
              <a:t>kernel</a:t>
            </a:r>
            <a:r>
              <a:rPr lang="zh-CN" altLang="en-US" sz="2000" dirty="0"/>
              <a:t>，不必选择某个</a:t>
            </a:r>
            <a:endParaRPr lang="en-US" altLang="zh-CN" sz="2000" dirty="0"/>
          </a:p>
          <a:p>
            <a:r>
              <a:rPr lang="zh-CN" altLang="en-US" sz="2000" dirty="0"/>
              <a:t>大卷积核耗时严重，</a:t>
            </a:r>
            <a:r>
              <a:rPr lang="en-US" altLang="zh-CN" sz="2000" dirty="0"/>
              <a:t>(b)</a:t>
            </a:r>
            <a:r>
              <a:rPr lang="zh-CN" altLang="en-US" sz="2000" dirty="0"/>
              <a:t>先进行通道约减</a:t>
            </a:r>
            <a:endParaRPr lang="en-US" altLang="zh-CN" sz="2000" dirty="0"/>
          </a:p>
          <a:p>
            <a:endParaRPr lang="en-US" altLang="zh-CN" sz="2000" dirty="0"/>
          </a:p>
        </p:txBody>
      </p:sp>
      <p:sp>
        <p:nvSpPr>
          <p:cNvPr id="4" name="灯片编号占位符 3"/>
          <p:cNvSpPr>
            <a:spLocks noGrp="1"/>
          </p:cNvSpPr>
          <p:nvPr>
            <p:ph type="sldNum" sz="quarter" idx="12"/>
          </p:nvPr>
        </p:nvSpPr>
        <p:spPr/>
        <p:txBody>
          <a:bodyPr/>
          <a:lstStyle/>
          <a:p>
            <a:fld id="{54DA8740-04C3-4D9C-9880-E3F61E3A801B}" type="slidenum">
              <a:rPr lang="zh-CN" altLang="en-US" sz="750" smtClean="0"/>
            </a:fld>
            <a:endParaRPr lang="zh-CN" altLang="en-US" sz="825" dirty="0"/>
          </a:p>
        </p:txBody>
      </p:sp>
      <p:pic>
        <p:nvPicPr>
          <p:cNvPr id="6" name="图片 5"/>
          <p:cNvPicPr>
            <a:picLocks noChangeAspect="1"/>
          </p:cNvPicPr>
          <p:nvPr/>
        </p:nvPicPr>
        <p:blipFill>
          <a:blip r:embed="rId1"/>
          <a:stretch>
            <a:fillRect/>
          </a:stretch>
        </p:blipFill>
        <p:spPr>
          <a:xfrm>
            <a:off x="4347789" y="1592648"/>
            <a:ext cx="3538079" cy="4087916"/>
          </a:xfrm>
          <a:prstGeom prst="rect">
            <a:avLst/>
          </a:prstGeom>
        </p:spPr>
      </p:pic>
      <p:sp>
        <p:nvSpPr>
          <p:cNvPr id="7" name="文本框 6"/>
          <p:cNvSpPr txBox="1"/>
          <p:nvPr/>
        </p:nvSpPr>
        <p:spPr>
          <a:xfrm>
            <a:off x="4477124" y="6262938"/>
            <a:ext cx="3154680" cy="368300"/>
          </a:xfrm>
          <a:prstGeom prst="rect">
            <a:avLst/>
          </a:prstGeom>
          <a:noFill/>
        </p:spPr>
        <p:txBody>
          <a:bodyPr wrap="non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在每一层包含了多尺度信息！</a:t>
            </a:r>
            <a:endParaRPr lang="zh-CN" altLang="en-US"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GoogleNet</a:t>
            </a:r>
            <a:endParaRPr lang="zh-CN" altLang="en-US" dirty="0"/>
          </a:p>
        </p:txBody>
      </p:sp>
      <p:sp>
        <p:nvSpPr>
          <p:cNvPr id="3" name="内容占位符 2"/>
          <p:cNvSpPr>
            <a:spLocks noGrp="1"/>
          </p:cNvSpPr>
          <p:nvPr>
            <p:ph idx="1"/>
          </p:nvPr>
        </p:nvSpPr>
        <p:spPr/>
        <p:txBody>
          <a:bodyPr/>
          <a:lstStyle/>
          <a:p>
            <a:r>
              <a:rPr lang="en-US" altLang="zh-CN" dirty="0"/>
              <a:t>FC</a:t>
            </a:r>
            <a:r>
              <a:rPr lang="zh-CN" altLang="en-US" dirty="0"/>
              <a:t>层用</a:t>
            </a:r>
            <a:r>
              <a:rPr lang="en-US" altLang="zh-CN" dirty="0"/>
              <a:t>avg pool</a:t>
            </a:r>
            <a:r>
              <a:rPr lang="zh-CN" altLang="en-US" dirty="0"/>
              <a:t>代替</a:t>
            </a:r>
            <a:endParaRPr lang="zh-CN" altLang="en-US" dirty="0"/>
          </a:p>
        </p:txBody>
      </p:sp>
      <p:sp>
        <p:nvSpPr>
          <p:cNvPr id="4" name="灯片编号占位符 3"/>
          <p:cNvSpPr>
            <a:spLocks noGrp="1"/>
          </p:cNvSpPr>
          <p:nvPr>
            <p:ph type="sldNum" sz="quarter" idx="12"/>
          </p:nvPr>
        </p:nvSpPr>
        <p:spPr/>
        <p:txBody>
          <a:bodyPr/>
          <a:lstStyle/>
          <a:p>
            <a:fld id="{54DA8740-04C3-4D9C-9880-E3F61E3A801B}" type="slidenum">
              <a:rPr lang="zh-CN" altLang="en-US" sz="750" smtClean="0"/>
            </a:fld>
            <a:endParaRPr lang="zh-CN" altLang="en-US" sz="825" dirty="0"/>
          </a:p>
        </p:txBody>
      </p:sp>
      <p:pic>
        <p:nvPicPr>
          <p:cNvPr id="8" name="图片 7"/>
          <p:cNvPicPr>
            <a:picLocks noChangeAspect="1"/>
          </p:cNvPicPr>
          <p:nvPr/>
        </p:nvPicPr>
        <p:blipFill>
          <a:blip r:embed="rId1"/>
          <a:stretch>
            <a:fillRect/>
          </a:stretch>
        </p:blipFill>
        <p:spPr>
          <a:xfrm>
            <a:off x="1822925" y="2251689"/>
            <a:ext cx="5291418" cy="3412364"/>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GoogleNet</a:t>
            </a:r>
            <a:r>
              <a:rPr lang="zh-CN" altLang="en-US"/>
              <a:t>的</a:t>
            </a:r>
            <a:r>
              <a:rPr lang="en-US" altLang="zh-CN"/>
              <a:t>Pytorch</a:t>
            </a:r>
            <a:r>
              <a:rPr lang="zh-CN" altLang="en-US"/>
              <a:t>实现</a:t>
            </a:r>
            <a:endParaRPr lang="zh-CN" altLang="en-US"/>
          </a:p>
        </p:txBody>
      </p:sp>
      <p:sp>
        <p:nvSpPr>
          <p:cNvPr id="3" name="内容占位符 2"/>
          <p:cNvSpPr>
            <a:spLocks noGrp="1"/>
          </p:cNvSpPr>
          <p:nvPr>
            <p:ph idx="1"/>
          </p:nvPr>
        </p:nvSpPr>
        <p:spPr/>
        <p:txBody>
          <a:bodyPr/>
          <a:p>
            <a:r>
              <a:rPr lang="en-US" altLang="zh-CN"/>
              <a:t>inception-3a</a:t>
            </a:r>
            <a:endParaRPr lang="en-US" altLang="zh-CN"/>
          </a:p>
        </p:txBody>
      </p:sp>
      <p:pic>
        <p:nvPicPr>
          <p:cNvPr id="5" name="图片 4"/>
          <p:cNvPicPr>
            <a:picLocks noChangeAspect="1"/>
          </p:cNvPicPr>
          <p:nvPr/>
        </p:nvPicPr>
        <p:blipFill>
          <a:blip r:embed="rId1"/>
          <a:stretch>
            <a:fillRect/>
          </a:stretch>
        </p:blipFill>
        <p:spPr>
          <a:xfrm>
            <a:off x="1002030" y="2049145"/>
            <a:ext cx="6659880" cy="366522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ResNet</a:t>
            </a:r>
            <a:endParaRPr lang="zh-CN" altLang="en-US" dirty="0"/>
          </a:p>
        </p:txBody>
      </p:sp>
      <p:sp>
        <p:nvSpPr>
          <p:cNvPr id="3" name="内容占位符 2"/>
          <p:cNvSpPr>
            <a:spLocks noGrp="1"/>
          </p:cNvSpPr>
          <p:nvPr>
            <p:ph idx="1"/>
          </p:nvPr>
        </p:nvSpPr>
        <p:spPr/>
        <p:txBody>
          <a:bodyPr/>
          <a:lstStyle/>
          <a:p>
            <a:r>
              <a:rPr lang="en-US" altLang="zh-CN" dirty="0"/>
              <a:t>5</a:t>
            </a:r>
            <a:r>
              <a:rPr lang="zh-CN" altLang="en-US" dirty="0"/>
              <a:t>冠 </a:t>
            </a:r>
            <a:r>
              <a:rPr lang="en-US" altLang="zh-CN" dirty="0"/>
              <a:t>@</a:t>
            </a:r>
            <a:r>
              <a:rPr lang="fr-FR" altLang="zh-CN" dirty="0"/>
              <a:t> ILSVRC &amp; COCO 2015 Competitions</a:t>
            </a:r>
            <a:endParaRPr lang="zh-CN" altLang="en-US" dirty="0"/>
          </a:p>
        </p:txBody>
      </p:sp>
      <p:sp>
        <p:nvSpPr>
          <p:cNvPr id="4" name="灯片编号占位符 3"/>
          <p:cNvSpPr>
            <a:spLocks noGrp="1"/>
          </p:cNvSpPr>
          <p:nvPr>
            <p:ph type="sldNum" sz="quarter" idx="12"/>
          </p:nvPr>
        </p:nvSpPr>
        <p:spPr/>
        <p:txBody>
          <a:bodyPr/>
          <a:lstStyle/>
          <a:p>
            <a:fld id="{54DA8740-04C3-4D9C-9880-E3F61E3A801B}" type="slidenum">
              <a:rPr lang="zh-CN" altLang="en-US" sz="750" smtClean="0"/>
            </a:fld>
            <a:endParaRPr lang="zh-CN" altLang="en-US" sz="825" dirty="0"/>
          </a:p>
        </p:txBody>
      </p:sp>
      <p:pic>
        <p:nvPicPr>
          <p:cNvPr id="7" name="image2.png"/>
          <p:cNvPicPr>
            <a:picLocks noChangeAspect="1"/>
          </p:cNvPicPr>
          <p:nvPr/>
        </p:nvPicPr>
        <p:blipFill rotWithShape="1">
          <a:blip r:embed="rId1"/>
          <a:srcRect r="4653"/>
          <a:stretch>
            <a:fillRect/>
          </a:stretch>
        </p:blipFill>
        <p:spPr>
          <a:xfrm>
            <a:off x="956310" y="1983105"/>
            <a:ext cx="6348730" cy="2695575"/>
          </a:xfrm>
          <a:prstGeom prst="rect">
            <a:avLst/>
          </a:prstGeom>
          <a:ln w="12700">
            <a:miter lim="4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ResNet</a:t>
            </a:r>
            <a:endParaRPr lang="zh-CN" altLang="en-US" dirty="0"/>
          </a:p>
        </p:txBody>
      </p:sp>
      <p:sp>
        <p:nvSpPr>
          <p:cNvPr id="3" name="内容占位符 2"/>
          <p:cNvSpPr>
            <a:spLocks noGrp="1"/>
          </p:cNvSpPr>
          <p:nvPr>
            <p:ph idx="1"/>
          </p:nvPr>
        </p:nvSpPr>
        <p:spPr/>
        <p:txBody>
          <a:bodyPr>
            <a:normAutofit/>
          </a:bodyPr>
          <a:lstStyle/>
          <a:p>
            <a:r>
              <a:rPr lang="en-US" altLang="zh-CN" sz="1800" dirty="0"/>
              <a:t>A simple and clean framework of training “very” deep nets</a:t>
            </a:r>
            <a:endParaRPr lang="en-US" altLang="zh-CN" sz="1800" dirty="0"/>
          </a:p>
        </p:txBody>
      </p:sp>
      <p:sp>
        <p:nvSpPr>
          <p:cNvPr id="4" name="灯片编号占位符 3"/>
          <p:cNvSpPr>
            <a:spLocks noGrp="1"/>
          </p:cNvSpPr>
          <p:nvPr>
            <p:ph type="sldNum" sz="quarter" idx="12"/>
          </p:nvPr>
        </p:nvSpPr>
        <p:spPr/>
        <p:txBody>
          <a:bodyPr/>
          <a:lstStyle/>
          <a:p>
            <a:fld id="{54DA8740-04C3-4D9C-9880-E3F61E3A801B}" type="slidenum">
              <a:rPr lang="zh-CN" altLang="en-US" sz="750" smtClean="0"/>
            </a:fld>
            <a:endParaRPr lang="zh-CN" altLang="en-US" sz="825" dirty="0"/>
          </a:p>
        </p:txBody>
      </p:sp>
      <p:pic>
        <p:nvPicPr>
          <p:cNvPr id="8" name="图片 7"/>
          <p:cNvPicPr>
            <a:picLocks noChangeAspect="1"/>
          </p:cNvPicPr>
          <p:nvPr/>
        </p:nvPicPr>
        <p:blipFill>
          <a:blip r:embed="rId1"/>
          <a:stretch>
            <a:fillRect/>
          </a:stretch>
        </p:blipFill>
        <p:spPr>
          <a:xfrm>
            <a:off x="960120" y="2214245"/>
            <a:ext cx="7346315" cy="354012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ResNet</a:t>
            </a:r>
            <a:endParaRPr lang="zh-CN" altLang="en-US" dirty="0"/>
          </a:p>
        </p:txBody>
      </p:sp>
      <p:sp>
        <p:nvSpPr>
          <p:cNvPr id="3" name="内容占位符 2"/>
          <p:cNvSpPr>
            <a:spLocks noGrp="1"/>
          </p:cNvSpPr>
          <p:nvPr>
            <p:ph idx="1"/>
          </p:nvPr>
        </p:nvSpPr>
        <p:spPr/>
        <p:txBody>
          <a:bodyPr>
            <a:normAutofit/>
          </a:bodyPr>
          <a:lstStyle/>
          <a:p>
            <a:r>
              <a:rPr lang="zh-CN" altLang="en-US" sz="1800" dirty="0"/>
              <a:t>网络层数上升</a:t>
            </a:r>
            <a:r>
              <a:rPr lang="en-US" altLang="zh-CN" sz="1800" dirty="0"/>
              <a:t>1</a:t>
            </a:r>
            <a:r>
              <a:rPr lang="zh-CN" altLang="en-US" sz="1800" dirty="0"/>
              <a:t>个数量级</a:t>
            </a:r>
            <a:endParaRPr lang="en-US" altLang="zh-CN" sz="1800" dirty="0"/>
          </a:p>
          <a:p>
            <a:r>
              <a:rPr lang="zh-CN" altLang="en-US" sz="1800" dirty="0"/>
              <a:t>能不能简单的堆更多层？</a:t>
            </a:r>
            <a:endParaRPr lang="zh-CN" altLang="en-US" sz="1800" dirty="0"/>
          </a:p>
        </p:txBody>
      </p:sp>
      <p:sp>
        <p:nvSpPr>
          <p:cNvPr id="4" name="灯片编号占位符 3"/>
          <p:cNvSpPr>
            <a:spLocks noGrp="1"/>
          </p:cNvSpPr>
          <p:nvPr>
            <p:ph type="sldNum" sz="quarter" idx="12"/>
          </p:nvPr>
        </p:nvSpPr>
        <p:spPr/>
        <p:txBody>
          <a:bodyPr/>
          <a:lstStyle/>
          <a:p>
            <a:fld id="{54DA8740-04C3-4D9C-9880-E3F61E3A801B}" type="slidenum">
              <a:rPr lang="zh-CN" altLang="en-US" sz="750" smtClean="0"/>
            </a:fld>
            <a:endParaRPr lang="zh-CN" altLang="en-US" sz="825" dirty="0"/>
          </a:p>
        </p:txBody>
      </p:sp>
      <p:pic>
        <p:nvPicPr>
          <p:cNvPr id="5" name="image8.png"/>
          <p:cNvPicPr>
            <a:picLocks noChangeAspect="1"/>
          </p:cNvPicPr>
          <p:nvPr/>
        </p:nvPicPr>
        <p:blipFill>
          <a:blip r:embed="rId1"/>
          <a:stretch>
            <a:fillRect/>
          </a:stretch>
        </p:blipFill>
        <p:spPr>
          <a:xfrm>
            <a:off x="5751830" y="1217930"/>
            <a:ext cx="2554605" cy="4989830"/>
          </a:xfrm>
          <a:prstGeom prst="rect">
            <a:avLst/>
          </a:prstGeom>
          <a:ln w="12700">
            <a:miter lim="400000"/>
            <a:headEnd/>
            <a:tailEnd/>
          </a:ln>
        </p:spPr>
      </p:pic>
      <p:pic>
        <p:nvPicPr>
          <p:cNvPr id="6" name="image6.png"/>
          <p:cNvPicPr>
            <a:picLocks noChangeAspect="1"/>
          </p:cNvPicPr>
          <p:nvPr/>
        </p:nvPicPr>
        <p:blipFill>
          <a:blip r:embed="rId2"/>
          <a:stretch>
            <a:fillRect/>
          </a:stretch>
        </p:blipFill>
        <p:spPr>
          <a:xfrm>
            <a:off x="5248054" y="4353892"/>
            <a:ext cx="2189528" cy="853716"/>
          </a:xfrm>
          <a:prstGeom prst="rect">
            <a:avLst/>
          </a:prstGeom>
          <a:ln w="12700">
            <a:miter lim="400000"/>
            <a:headEnd/>
            <a:tailEnd/>
          </a:ln>
        </p:spPr>
      </p:pic>
      <p:pic>
        <p:nvPicPr>
          <p:cNvPr id="7" name="image7.png"/>
          <p:cNvPicPr>
            <a:picLocks noChangeAspect="1"/>
          </p:cNvPicPr>
          <p:nvPr/>
        </p:nvPicPr>
        <p:blipFill rotWithShape="1">
          <a:blip r:embed="rId3"/>
          <a:srcRect r="36017"/>
          <a:stretch>
            <a:fillRect/>
          </a:stretch>
        </p:blipFill>
        <p:spPr>
          <a:xfrm>
            <a:off x="5346662" y="3512561"/>
            <a:ext cx="1928322" cy="774986"/>
          </a:xfrm>
          <a:prstGeom prst="rect">
            <a:avLst/>
          </a:prstGeom>
          <a:ln w="12700">
            <a:miter lim="400000"/>
            <a:headEnd/>
            <a:tailEnd/>
          </a:ln>
        </p:spPr>
      </p:pic>
      <p:pic>
        <p:nvPicPr>
          <p:cNvPr id="8" name="image11.png"/>
          <p:cNvPicPr>
            <a:picLocks noChangeAspect="1"/>
          </p:cNvPicPr>
          <p:nvPr/>
        </p:nvPicPr>
        <p:blipFill>
          <a:blip r:embed="rId4"/>
          <a:stretch>
            <a:fillRect/>
          </a:stretch>
        </p:blipFill>
        <p:spPr>
          <a:xfrm>
            <a:off x="1817975" y="2504089"/>
            <a:ext cx="1722509" cy="1181895"/>
          </a:xfrm>
          <a:prstGeom prst="rect">
            <a:avLst/>
          </a:prstGeom>
          <a:ln w="12700">
            <a:miter lim="400000"/>
            <a:headEnd/>
            <a:tailEnd/>
          </a:ln>
        </p:spPr>
      </p:pic>
      <p:pic>
        <p:nvPicPr>
          <p:cNvPr id="9" name="image9.png"/>
          <p:cNvPicPr>
            <a:picLocks noChangeAspect="1"/>
          </p:cNvPicPr>
          <p:nvPr/>
        </p:nvPicPr>
        <p:blipFill>
          <a:blip r:embed="rId5"/>
          <a:stretch>
            <a:fillRect/>
          </a:stretch>
        </p:blipFill>
        <p:spPr>
          <a:xfrm>
            <a:off x="314960" y="3926205"/>
            <a:ext cx="4856480" cy="1720850"/>
          </a:xfrm>
          <a:prstGeom prst="rect">
            <a:avLst/>
          </a:prstGeom>
          <a:ln w="12700">
            <a:miter lim="400000"/>
            <a:headEnd/>
            <a:tailEnd/>
          </a:ln>
        </p:spPr>
      </p:pic>
      <p:sp>
        <p:nvSpPr>
          <p:cNvPr id="11" name="文本框 10"/>
          <p:cNvSpPr txBox="1"/>
          <p:nvPr/>
        </p:nvSpPr>
        <p:spPr>
          <a:xfrm>
            <a:off x="3540483" y="3115646"/>
            <a:ext cx="930664" cy="321945"/>
          </a:xfrm>
          <a:prstGeom prst="rect">
            <a:avLst/>
          </a:prstGeom>
          <a:noFill/>
        </p:spPr>
        <p:txBody>
          <a:bodyPr wrap="square">
            <a:spAutoFit/>
          </a:bodyPr>
          <a:lstStyle/>
          <a:p>
            <a:r>
              <a:rPr lang="en-US" altLang="zh-CN" sz="1500" b="1" dirty="0">
                <a:latin typeface="Times New Roman" panose="02020603050405020304" pitchFamily="18" charset="0"/>
                <a:cs typeface="Times New Roman" panose="02020603050405020304" pitchFamily="18" charset="0"/>
              </a:rPr>
              <a:t>Plain net</a:t>
            </a:r>
            <a:endParaRPr lang="zh-CN" altLang="en-US" sz="15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1000"/>
                                        <p:tgtEl>
                                          <p:spTgt spid="5"/>
                                        </p:tgtEl>
                                      </p:cBhvr>
                                    </p:animEffect>
                                    <p:anim calcmode="lin" valueType="num">
                                      <p:cBhvr>
                                        <p:cTn id="41" dur="1000" fill="hold"/>
                                        <p:tgtEl>
                                          <p:spTgt spid="5"/>
                                        </p:tgtEl>
                                        <p:attrNameLst>
                                          <p:attrName>ppt_x</p:attrName>
                                        </p:attrNameLst>
                                      </p:cBhvr>
                                      <p:tavLst>
                                        <p:tav tm="0">
                                          <p:val>
                                            <p:strVal val="#ppt_x"/>
                                          </p:val>
                                        </p:tav>
                                        <p:tav tm="100000">
                                          <p:val>
                                            <p:strVal val="#ppt_x"/>
                                          </p:val>
                                        </p:tav>
                                      </p:tavLst>
                                    </p:anim>
                                    <p:anim calcmode="lin" valueType="num">
                                      <p:cBhvr>
                                        <p:cTn id="4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卷积操作 </a:t>
            </a:r>
            <a:r>
              <a:rPr lang="en-US" altLang="zh-CN" dirty="0"/>
              <a:t>(Convolutions)</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sz="1100" dirty="0"/>
          </a:p>
        </p:txBody>
      </p:sp>
      <p:pic>
        <p:nvPicPr>
          <p:cNvPr id="6" name="图片 5"/>
          <p:cNvPicPr>
            <a:picLocks noChangeAspect="1"/>
          </p:cNvPicPr>
          <p:nvPr/>
        </p:nvPicPr>
        <p:blipFill>
          <a:blip r:embed="rId1"/>
          <a:stretch>
            <a:fillRect/>
          </a:stretch>
        </p:blipFill>
        <p:spPr>
          <a:xfrm>
            <a:off x="1628775" y="1419225"/>
            <a:ext cx="5886450" cy="401955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ResNet</a:t>
            </a:r>
            <a:endParaRPr lang="zh-CN" altLang="en-US" dirty="0"/>
          </a:p>
        </p:txBody>
      </p:sp>
      <p:sp>
        <p:nvSpPr>
          <p:cNvPr id="3" name="内容占位符 2"/>
          <p:cNvSpPr>
            <a:spLocks noGrp="1"/>
          </p:cNvSpPr>
          <p:nvPr>
            <p:ph idx="1"/>
          </p:nvPr>
        </p:nvSpPr>
        <p:spPr/>
        <p:txBody>
          <a:bodyPr/>
          <a:lstStyle/>
          <a:p>
            <a:r>
              <a:rPr lang="en-US" altLang="zh-CN" dirty="0"/>
              <a:t>F(x)</a:t>
            </a:r>
            <a:r>
              <a:rPr lang="zh-CN" altLang="en-US" dirty="0"/>
              <a:t>是</a:t>
            </a:r>
            <a:r>
              <a:rPr lang="en-US" altLang="zh-CN" dirty="0"/>
              <a:t>x</a:t>
            </a:r>
            <a:r>
              <a:rPr lang="zh-CN" altLang="en-US" dirty="0"/>
              <a:t>的残差函数</a:t>
            </a:r>
            <a:endParaRPr lang="zh-CN" altLang="en-US" dirty="0"/>
          </a:p>
        </p:txBody>
      </p:sp>
      <p:sp>
        <p:nvSpPr>
          <p:cNvPr id="4" name="灯片编号占位符 3"/>
          <p:cNvSpPr>
            <a:spLocks noGrp="1"/>
          </p:cNvSpPr>
          <p:nvPr>
            <p:ph type="sldNum" sz="quarter" idx="12"/>
          </p:nvPr>
        </p:nvSpPr>
        <p:spPr/>
        <p:txBody>
          <a:bodyPr/>
          <a:lstStyle/>
          <a:p>
            <a:fld id="{54DA8740-04C3-4D9C-9880-E3F61E3A801B}" type="slidenum">
              <a:rPr lang="zh-CN" altLang="en-US" sz="750" smtClean="0"/>
            </a:fld>
            <a:endParaRPr lang="zh-CN" altLang="en-US" sz="825" dirty="0"/>
          </a:p>
        </p:txBody>
      </p:sp>
      <p:pic>
        <p:nvPicPr>
          <p:cNvPr id="5" name="image12.png"/>
          <p:cNvPicPr>
            <a:picLocks noChangeAspect="1"/>
          </p:cNvPicPr>
          <p:nvPr/>
        </p:nvPicPr>
        <p:blipFill>
          <a:blip r:embed="rId1"/>
          <a:stretch>
            <a:fillRect/>
          </a:stretch>
        </p:blipFill>
        <p:spPr>
          <a:xfrm>
            <a:off x="1341269" y="2839232"/>
            <a:ext cx="3358851" cy="1933885"/>
          </a:xfrm>
          <a:prstGeom prst="rect">
            <a:avLst/>
          </a:prstGeom>
          <a:ln w="12700">
            <a:miter lim="400000"/>
            <a:headEnd/>
            <a:tailEnd/>
          </a:ln>
        </p:spPr>
      </p:pic>
      <p:sp>
        <p:nvSpPr>
          <p:cNvPr id="6" name="Shape 174"/>
          <p:cNvSpPr/>
          <p:nvPr/>
        </p:nvSpPr>
        <p:spPr>
          <a:xfrm>
            <a:off x="4871085" y="1856740"/>
            <a:ext cx="3812540" cy="4324985"/>
          </a:xfrm>
          <a:prstGeom prst="rect">
            <a:avLst/>
          </a:prstGeom>
          <a:ln w="12700">
            <a:miter lim="400000"/>
          </a:ln>
        </p:spPr>
        <p:txBody>
          <a:bodyPr wrap="square" lIns="34288" tIns="34288" rIns="34288" bIns="34288">
            <a:spAutoFit/>
          </a:bodyPr>
          <a:lstStyle/>
          <a:p>
            <a:pPr>
              <a:lnSpc>
                <a:spcPts val="7400"/>
              </a:lnSpc>
              <a:spcBef>
                <a:spcPts val="1200"/>
              </a:spcBef>
              <a:defRPr sz="2600">
                <a:latin typeface="Calibri" panose="020F0502020204030204"/>
                <a:ea typeface="Calibri" panose="020F0502020204030204"/>
                <a:cs typeface="Calibri" panose="020F0502020204030204"/>
                <a:sym typeface="Calibri" panose="020F0502020204030204"/>
              </a:defRPr>
            </a:pPr>
            <a:r>
              <a:rPr sz="1600" dirty="0"/>
              <a:t>𝐻(𝑥) </a:t>
            </a:r>
            <a:r>
              <a:rPr lang="zh-CN" altLang="en-US" sz="1600" dirty="0"/>
              <a:t>是想要得到的特征图</a:t>
            </a:r>
            <a:endParaRPr lang="en-US" altLang="zh-CN" sz="1600" dirty="0"/>
          </a:p>
          <a:p>
            <a:pPr>
              <a:lnSpc>
                <a:spcPts val="7400"/>
              </a:lnSpc>
              <a:spcBef>
                <a:spcPts val="1200"/>
              </a:spcBef>
              <a:defRPr sz="2600">
                <a:latin typeface="Calibri" panose="020F0502020204030204"/>
                <a:ea typeface="Calibri" panose="020F0502020204030204"/>
                <a:cs typeface="Calibri" panose="020F0502020204030204"/>
                <a:sym typeface="Calibri" panose="020F0502020204030204"/>
              </a:defRPr>
            </a:pPr>
            <a:r>
              <a:rPr lang="zh-CN" altLang="en-US" sz="1600" dirty="0"/>
              <a:t>常规：</a:t>
            </a:r>
            <a:r>
              <a:rPr sz="1600" dirty="0"/>
              <a:t>2 weight layers fit 𝐻(𝑥) </a:t>
            </a:r>
            <a:endParaRPr lang="en-US" sz="1600" dirty="0"/>
          </a:p>
          <a:p>
            <a:pPr>
              <a:lnSpc>
                <a:spcPts val="7400"/>
              </a:lnSpc>
              <a:spcBef>
                <a:spcPts val="1200"/>
              </a:spcBef>
              <a:defRPr sz="2600">
                <a:latin typeface="Calibri" panose="020F0502020204030204"/>
                <a:ea typeface="Calibri" panose="020F0502020204030204"/>
                <a:cs typeface="Calibri" panose="020F0502020204030204"/>
                <a:sym typeface="Calibri" panose="020F0502020204030204"/>
              </a:defRPr>
            </a:pPr>
            <a:r>
              <a:rPr lang="en-US" sz="1600" dirty="0" err="1"/>
              <a:t>R</a:t>
            </a:r>
            <a:r>
              <a:rPr lang="en-US" altLang="zh-CN" sz="1600" dirty="0" err="1"/>
              <a:t>esNet</a:t>
            </a:r>
            <a:r>
              <a:rPr lang="en-US" altLang="zh-CN" sz="1600" dirty="0"/>
              <a:t>:</a:t>
            </a:r>
            <a:r>
              <a:rPr sz="1600" dirty="0"/>
              <a:t> 2 weight layers fit </a:t>
            </a:r>
            <a:r>
              <a:rPr sz="1600" dirty="0">
                <a:solidFill>
                  <a:srgbClr val="C00000"/>
                </a:solidFill>
              </a:rPr>
              <a:t>𝐹(𝑥) </a:t>
            </a:r>
            <a:endParaRPr sz="1600" dirty="0">
              <a:solidFill>
                <a:srgbClr val="C00000"/>
              </a:solidFill>
            </a:endParaRPr>
          </a:p>
          <a:p>
            <a:pPr>
              <a:lnSpc>
                <a:spcPts val="7400"/>
              </a:lnSpc>
              <a:spcBef>
                <a:spcPts val="1200"/>
              </a:spcBef>
              <a:defRPr sz="2600">
                <a:latin typeface="Calibri" panose="020F0502020204030204"/>
                <a:ea typeface="Calibri" panose="020F0502020204030204"/>
                <a:cs typeface="Calibri" panose="020F0502020204030204"/>
                <a:sym typeface="Calibri" panose="020F0502020204030204"/>
              </a:defRPr>
            </a:pPr>
            <a:r>
              <a:rPr sz="1600" dirty="0"/>
              <a:t>𝐻(𝑥) = 𝐹(𝑥) + 𝑥 </a:t>
            </a:r>
            <a:endParaRPr sz="16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ResNet</a:t>
            </a:r>
            <a:endParaRPr lang="zh-CN" altLang="en-US" dirty="0"/>
          </a:p>
        </p:txBody>
      </p:sp>
      <p:sp>
        <p:nvSpPr>
          <p:cNvPr id="4" name="灯片编号占位符 3"/>
          <p:cNvSpPr>
            <a:spLocks noGrp="1"/>
          </p:cNvSpPr>
          <p:nvPr>
            <p:ph type="sldNum" sz="quarter" idx="12"/>
          </p:nvPr>
        </p:nvSpPr>
        <p:spPr/>
        <p:txBody>
          <a:bodyPr/>
          <a:lstStyle/>
          <a:p>
            <a:fld id="{54DA8740-04C3-4D9C-9880-E3F61E3A801B}" type="slidenum">
              <a:rPr lang="zh-CN" altLang="en-US" sz="750" smtClean="0"/>
            </a:fld>
            <a:endParaRPr lang="zh-CN" altLang="en-US" sz="825" dirty="0"/>
          </a:p>
        </p:txBody>
      </p:sp>
      <p:pic>
        <p:nvPicPr>
          <p:cNvPr id="6" name="image14.png"/>
          <p:cNvPicPr>
            <a:picLocks noChangeAspect="1"/>
          </p:cNvPicPr>
          <p:nvPr/>
        </p:nvPicPr>
        <p:blipFill>
          <a:blip r:embed="rId1"/>
          <a:srcRect l="37625"/>
          <a:stretch>
            <a:fillRect/>
          </a:stretch>
        </p:blipFill>
        <p:spPr>
          <a:xfrm>
            <a:off x="5692140" y="811530"/>
            <a:ext cx="1744345" cy="5143500"/>
          </a:xfrm>
          <a:prstGeom prst="rect">
            <a:avLst/>
          </a:prstGeom>
          <a:ln w="12700">
            <a:miter lim="400000"/>
            <a:headEnd/>
            <a:tailEnd/>
          </a:ln>
        </p:spPr>
      </p:pic>
      <p:sp>
        <p:nvSpPr>
          <p:cNvPr id="7" name="Shape 189"/>
          <p:cNvSpPr/>
          <p:nvPr/>
        </p:nvSpPr>
        <p:spPr>
          <a:xfrm>
            <a:off x="707314" y="1628745"/>
            <a:ext cx="4984505" cy="1318895"/>
          </a:xfrm>
          <a:prstGeom prst="rect">
            <a:avLst/>
          </a:prstGeom>
          <a:ln w="12700">
            <a:miter lim="400000"/>
          </a:ln>
        </p:spPr>
        <p:txBody>
          <a:bodyPr lIns="34288" tIns="34288" rIns="34288" bIns="34288">
            <a:spAutoFit/>
          </a:bodyPr>
          <a:lstStyle/>
          <a:p>
            <a:pPr marL="220345" indent="-220345" defTabSz="914400">
              <a:lnSpc>
                <a:spcPct val="90000"/>
              </a:lnSpc>
              <a:spcBef>
                <a:spcPts val="1000"/>
              </a:spcBef>
              <a:buSzPct val="100000"/>
              <a:buChar char="•"/>
              <a:defRPr sz="2700">
                <a:latin typeface="Calibri" panose="020F0502020204030204"/>
                <a:ea typeface="Calibri" panose="020F0502020204030204"/>
                <a:cs typeface="Calibri" panose="020F0502020204030204"/>
                <a:sym typeface="Calibri" panose="020F0502020204030204"/>
              </a:defRPr>
            </a:pPr>
            <a:r>
              <a:rPr sz="1800" dirty="0">
                <a:solidFill>
                  <a:schemeClr val="tx1"/>
                </a:solidFill>
              </a:rPr>
              <a:t>The basic design (VGG-style) </a:t>
            </a:r>
            <a:endParaRPr sz="1800" dirty="0">
              <a:solidFill>
                <a:schemeClr val="tx1"/>
              </a:solidFill>
            </a:endParaRPr>
          </a:p>
          <a:p>
            <a:pPr lvl="1" indent="228600" defTabSz="914400">
              <a:lnSpc>
                <a:spcPct val="90000"/>
              </a:lnSpc>
              <a:spcBef>
                <a:spcPts val="1000"/>
              </a:spcBef>
              <a:defRPr sz="2700">
                <a:latin typeface="Calibri" panose="020F0502020204030204"/>
                <a:ea typeface="Calibri" panose="020F0502020204030204"/>
                <a:cs typeface="Calibri" panose="020F0502020204030204"/>
                <a:sym typeface="Calibri" panose="020F0502020204030204"/>
              </a:defRPr>
            </a:pPr>
            <a:r>
              <a:rPr sz="1800" dirty="0">
                <a:solidFill>
                  <a:schemeClr val="tx1"/>
                </a:solidFill>
              </a:rPr>
              <a:t>• all 3x3 conv (almost)</a:t>
            </a:r>
            <a:br>
              <a:rPr sz="1800" dirty="0">
                <a:solidFill>
                  <a:schemeClr val="tx1"/>
                </a:solidFill>
              </a:rPr>
            </a:br>
            <a:r>
              <a:rPr sz="1800" dirty="0">
                <a:solidFill>
                  <a:schemeClr val="tx1"/>
                </a:solidFill>
              </a:rPr>
              <a:t>• spatial size /2 =&gt; # filters x2 </a:t>
            </a:r>
            <a:endParaRPr sz="1800" dirty="0">
              <a:solidFill>
                <a:schemeClr val="tx1"/>
              </a:solidFill>
            </a:endParaRPr>
          </a:p>
          <a:p>
            <a:pPr lvl="1" indent="228600" defTabSz="914400">
              <a:lnSpc>
                <a:spcPct val="90000"/>
              </a:lnSpc>
              <a:spcBef>
                <a:spcPts val="1000"/>
              </a:spcBef>
              <a:defRPr sz="2700">
                <a:latin typeface="Calibri" panose="020F0502020204030204"/>
                <a:ea typeface="Calibri" panose="020F0502020204030204"/>
                <a:cs typeface="Calibri" panose="020F0502020204030204"/>
                <a:sym typeface="Calibri" panose="020F0502020204030204"/>
              </a:defRPr>
            </a:pPr>
            <a:r>
              <a:rPr sz="1800" dirty="0">
                <a:solidFill>
                  <a:schemeClr val="tx1"/>
                </a:solidFill>
              </a:rPr>
              <a:t>• Simple design; just deep! </a:t>
            </a:r>
            <a:endParaRPr sz="1800" dirty="0">
              <a:solidFill>
                <a:schemeClr val="tx1"/>
              </a:solidFill>
            </a:endParaRPr>
          </a:p>
        </p:txBody>
      </p:sp>
      <p:sp>
        <p:nvSpPr>
          <p:cNvPr id="8" name="Shape 190"/>
          <p:cNvSpPr/>
          <p:nvPr/>
        </p:nvSpPr>
        <p:spPr>
          <a:xfrm>
            <a:off x="853952" y="3992830"/>
            <a:ext cx="4056380" cy="1329055"/>
          </a:xfrm>
          <a:prstGeom prst="rect">
            <a:avLst/>
          </a:prstGeom>
          <a:ln w="12700">
            <a:miter lim="400000"/>
          </a:ln>
        </p:spPr>
        <p:txBody>
          <a:bodyPr wrap="none" lIns="34288" tIns="34288" rIns="34288" bIns="34288">
            <a:spAutoFit/>
          </a:bodyPr>
          <a:lstStyle/>
          <a:p>
            <a:pPr>
              <a:spcBef>
                <a:spcPts val="1200"/>
              </a:spcBef>
              <a:defRPr sz="2400">
                <a:solidFill>
                  <a:srgbClr val="7F7F7F"/>
                </a:solidFill>
                <a:latin typeface="Calibri" panose="020F0502020204030204"/>
                <a:ea typeface="Calibri" panose="020F0502020204030204"/>
                <a:cs typeface="Calibri" panose="020F0502020204030204"/>
                <a:sym typeface="Calibri" panose="020F0502020204030204"/>
              </a:defRPr>
            </a:pPr>
            <a:r>
              <a:rPr sz="1800" dirty="0">
                <a:solidFill>
                  <a:schemeClr val="tx1"/>
                </a:solidFill>
              </a:rPr>
              <a:t>Other remarks:</a:t>
            </a:r>
            <a:br>
              <a:rPr sz="1800" dirty="0">
                <a:solidFill>
                  <a:schemeClr val="tx1"/>
                </a:solidFill>
              </a:rPr>
            </a:br>
            <a:r>
              <a:rPr sz="1800" dirty="0">
                <a:solidFill>
                  <a:schemeClr val="tx1"/>
                </a:solidFill>
              </a:rPr>
              <a:t>• no max pooling(almost) </a:t>
            </a:r>
            <a:endParaRPr sz="1800" dirty="0">
              <a:solidFill>
                <a:schemeClr val="tx1"/>
              </a:solidFill>
            </a:endParaRPr>
          </a:p>
          <a:p>
            <a:pPr>
              <a:spcBef>
                <a:spcPts val="1200"/>
              </a:spcBef>
              <a:defRPr sz="2400">
                <a:solidFill>
                  <a:srgbClr val="7F7F7F"/>
                </a:solidFill>
                <a:latin typeface="Calibri" panose="020F0502020204030204"/>
                <a:ea typeface="Calibri" panose="020F0502020204030204"/>
                <a:cs typeface="Calibri" panose="020F0502020204030204"/>
                <a:sym typeface="Calibri" panose="020F0502020204030204"/>
              </a:defRPr>
            </a:pPr>
            <a:r>
              <a:rPr sz="1800" dirty="0">
                <a:solidFill>
                  <a:schemeClr val="tx1"/>
                </a:solidFill>
              </a:rPr>
              <a:t>• no hidden fc</a:t>
            </a:r>
            <a:br>
              <a:rPr sz="1800" dirty="0">
                <a:solidFill>
                  <a:schemeClr val="tx1"/>
                </a:solidFill>
              </a:rPr>
            </a:br>
            <a:r>
              <a:rPr sz="1800" dirty="0">
                <a:solidFill>
                  <a:schemeClr val="tx1"/>
                </a:solidFill>
              </a:rPr>
              <a:t>• no dropout </a:t>
            </a:r>
            <a:r>
              <a:rPr lang="en-US" sz="1800" dirty="0">
                <a:solidFill>
                  <a:schemeClr val="tx1"/>
                </a:solidFill>
              </a:rPr>
              <a:t> but </a:t>
            </a:r>
            <a:r>
              <a:rPr lang="en-US" sz="1800" b="1" dirty="0">
                <a:solidFill>
                  <a:schemeClr val="tx1"/>
                </a:solidFill>
              </a:rPr>
              <a:t>BATCH NORMALIZATION</a:t>
            </a:r>
            <a:endParaRPr lang="en-US" sz="1800"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批归一化（</a:t>
            </a:r>
            <a:r>
              <a:rPr lang="en-US" altLang="zh-CN"/>
              <a:t>Batch Normalization)</a:t>
            </a:r>
            <a:endParaRPr lang="en-US" altLang="zh-CN"/>
          </a:p>
        </p:txBody>
      </p:sp>
      <p:sp>
        <p:nvSpPr>
          <p:cNvPr id="3" name="内容占位符 2"/>
          <p:cNvSpPr>
            <a:spLocks noGrp="1"/>
          </p:cNvSpPr>
          <p:nvPr>
            <p:ph idx="1"/>
          </p:nvPr>
        </p:nvSpPr>
        <p:spPr/>
        <p:txBody>
          <a:bodyPr/>
          <a:p>
            <a:r>
              <a:rPr lang="zh-CN" altLang="en-US"/>
              <a:t>前面章节知识提示保持每一层参数维持在较小的数值范围对学习速度很重要！</a:t>
            </a:r>
            <a:endParaRPr lang="zh-CN" altLang="en-US"/>
          </a:p>
          <a:p>
            <a:endParaRPr lang="zh-CN" altLang="en-US"/>
          </a:p>
        </p:txBody>
      </p:sp>
      <p:sp>
        <p:nvSpPr>
          <p:cNvPr id="4" name="文本框 3"/>
          <p:cNvSpPr txBox="1"/>
          <p:nvPr/>
        </p:nvSpPr>
        <p:spPr>
          <a:xfrm>
            <a:off x="1068070" y="3345180"/>
            <a:ext cx="7274560" cy="1938020"/>
          </a:xfrm>
          <a:prstGeom prst="rect">
            <a:avLst/>
          </a:prstGeom>
          <a:noFill/>
        </p:spPr>
        <p:txBody>
          <a:bodyPr wrap="square" rtlCol="0" anchor="t">
            <a:spAutoFit/>
          </a:bodyPr>
          <a:p>
            <a:r>
              <a:rPr lang="zh-CN" altLang="en-US" sz="2000"/>
              <a:t>“Training Deep Neural Networks is complicated by the fact that the distri_x0002_bution of each layer’s inputs changes during training, as the parameters</a:t>
            </a:r>
            <a:r>
              <a:rPr lang="en-US" altLang="zh-CN" sz="2000"/>
              <a:t> </a:t>
            </a:r>
            <a:r>
              <a:rPr lang="zh-CN" altLang="en-US" sz="2000"/>
              <a:t>of the previous layers change. This slows down the training by requiring</a:t>
            </a:r>
            <a:r>
              <a:rPr lang="en-US" altLang="zh-CN" sz="2000"/>
              <a:t> </a:t>
            </a:r>
            <a:r>
              <a:rPr lang="zh-CN" altLang="en-US" sz="2000"/>
              <a:t>lower learning rates and careful parameter initialization /.../”</a:t>
            </a:r>
            <a:endParaRPr lang="zh-CN" altLang="en-US" sz="2000"/>
          </a:p>
          <a:p>
            <a:pPr algn="r"/>
            <a:r>
              <a:rPr lang="zh-CN" altLang="en-US" sz="2000"/>
              <a:t>(Ioffe and Szegedy, 2015)</a:t>
            </a:r>
            <a:endParaRPr lang="zh-CN" altLang="en-US" sz="20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批归一化（</a:t>
            </a:r>
            <a:r>
              <a:rPr lang="en-US" altLang="zh-CN">
                <a:sym typeface="+mn-ea"/>
              </a:rPr>
              <a:t>Batch Normalization)</a:t>
            </a:r>
            <a:endParaRPr lang="zh-CN" altLang="en-US"/>
          </a:p>
        </p:txBody>
      </p:sp>
      <p:sp>
        <p:nvSpPr>
          <p:cNvPr id="3" name="内容占位符 2"/>
          <p:cNvSpPr>
            <a:spLocks noGrp="1"/>
          </p:cNvSpPr>
          <p:nvPr>
            <p:ph idx="1"/>
          </p:nvPr>
        </p:nvSpPr>
        <p:spPr/>
        <p:txBody>
          <a:bodyPr/>
          <a:p>
            <a:r>
              <a:rPr lang="zh-CN" altLang="en-US"/>
              <a:t>假设一个批次里面样本某一层特征为：x</a:t>
            </a:r>
            <a:r>
              <a:rPr lang="zh-CN" altLang="en-US" baseline="-25000"/>
              <a:t>b</a:t>
            </a:r>
            <a:r>
              <a:rPr lang="zh-CN" altLang="en-US"/>
              <a:t> ∈ R</a:t>
            </a:r>
            <a:r>
              <a:rPr lang="zh-CN" altLang="en-US" baseline="30000"/>
              <a:t>D</a:t>
            </a:r>
            <a:r>
              <a:rPr lang="zh-CN" altLang="en-US"/>
              <a:t> , b = 1, . . . , B</a:t>
            </a:r>
            <a:endParaRPr lang="zh-CN" altLang="en-US"/>
          </a:p>
          <a:p>
            <a:r>
              <a:rPr lang="zh-CN" altLang="en-US"/>
              <a:t>首先计算该批次内的均值和方差：</a:t>
            </a:r>
            <a:endParaRPr lang="zh-CN" altLang="en-US"/>
          </a:p>
        </p:txBody>
      </p:sp>
      <p:pic>
        <p:nvPicPr>
          <p:cNvPr id="5" name="图片 4"/>
          <p:cNvPicPr>
            <a:picLocks noChangeAspect="1"/>
          </p:cNvPicPr>
          <p:nvPr/>
        </p:nvPicPr>
        <p:blipFill>
          <a:blip r:embed="rId1"/>
          <a:stretch>
            <a:fillRect/>
          </a:stretch>
        </p:blipFill>
        <p:spPr>
          <a:xfrm>
            <a:off x="2875915" y="3314065"/>
            <a:ext cx="3558540" cy="183642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批归一化（</a:t>
            </a:r>
            <a:r>
              <a:rPr lang="en-US" altLang="zh-CN">
                <a:sym typeface="+mn-ea"/>
              </a:rPr>
              <a:t>Batch Normalization)</a:t>
            </a:r>
            <a:endParaRPr lang="zh-CN" altLang="en-US"/>
          </a:p>
        </p:txBody>
      </p:sp>
      <p:sp>
        <p:nvSpPr>
          <p:cNvPr id="3" name="内容占位符 2"/>
          <p:cNvSpPr>
            <a:spLocks noGrp="1"/>
          </p:cNvSpPr>
          <p:nvPr>
            <p:ph idx="1"/>
          </p:nvPr>
        </p:nvSpPr>
        <p:spPr/>
        <p:txBody>
          <a:bodyPr/>
          <a:p>
            <a:r>
              <a:rPr lang="zh-CN" altLang="en-US"/>
              <a:t>然后计算一个归一化中间量</a:t>
            </a:r>
            <a:r>
              <a:rPr lang="en-US" altLang="zh-CN"/>
              <a:t>z</a:t>
            </a:r>
            <a:r>
              <a:rPr lang="en-US" altLang="zh-CN" baseline="-25000"/>
              <a:t>b</a:t>
            </a:r>
            <a:r>
              <a:rPr lang="zh-CN" altLang="en-US"/>
              <a:t>以及最终输出</a:t>
            </a:r>
            <a:r>
              <a:rPr lang="en-US" altLang="zh-CN"/>
              <a:t>y</a:t>
            </a:r>
            <a:r>
              <a:rPr lang="en-US" altLang="zh-CN" baseline="-25000"/>
              <a:t>b</a:t>
            </a:r>
            <a:r>
              <a:rPr lang="zh-CN" altLang="en-US"/>
              <a:t>：</a:t>
            </a:r>
            <a:endParaRPr lang="zh-CN" altLang="en-US"/>
          </a:p>
          <a:p>
            <a:r>
              <a:rPr lang="zh-CN" altLang="en-US"/>
              <a:t>主要</a:t>
            </a:r>
            <a:r>
              <a:rPr lang="en-US" altLang="zh-CN"/>
              <a:t>y</a:t>
            </a:r>
            <a:r>
              <a:rPr lang="en-US" altLang="zh-CN" baseline="-25000"/>
              <a:t>b</a:t>
            </a:r>
            <a:r>
              <a:rPr lang="zh-CN" altLang="en-US"/>
              <a:t>的获取有</a:t>
            </a:r>
            <a:r>
              <a:rPr lang="en-US" altLang="zh-CN"/>
              <a:t>2</a:t>
            </a:r>
            <a:r>
              <a:rPr lang="zh-CN" altLang="en-US"/>
              <a:t>个可学习的参数</a:t>
            </a:r>
            <a:endParaRPr lang="zh-CN" altLang="en-US"/>
          </a:p>
        </p:txBody>
      </p:sp>
      <p:pic>
        <p:nvPicPr>
          <p:cNvPr id="4" name="图片 3"/>
          <p:cNvPicPr>
            <a:picLocks noChangeAspect="1"/>
          </p:cNvPicPr>
          <p:nvPr/>
        </p:nvPicPr>
        <p:blipFill>
          <a:blip r:embed="rId1"/>
          <a:stretch>
            <a:fillRect/>
          </a:stretch>
        </p:blipFill>
        <p:spPr>
          <a:xfrm>
            <a:off x="2431415" y="3038475"/>
            <a:ext cx="4276090" cy="150050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批归一化</a:t>
            </a:r>
            <a:r>
              <a:rPr lang="en-US">
                <a:sym typeface="+mn-ea"/>
              </a:rPr>
              <a:t>Pytorch</a:t>
            </a:r>
            <a:r>
              <a:rPr lang="zh-CN" altLang="en-US">
                <a:sym typeface="+mn-ea"/>
              </a:rPr>
              <a:t>实现</a:t>
            </a:r>
            <a:endParaRPr lang="zh-CN" altLang="en-US">
              <a:sym typeface="+mn-ea"/>
            </a:endParaRPr>
          </a:p>
        </p:txBody>
      </p:sp>
      <p:sp>
        <p:nvSpPr>
          <p:cNvPr id="3" name="内容占位符 2"/>
          <p:cNvSpPr>
            <a:spLocks noGrp="1"/>
          </p:cNvSpPr>
          <p:nvPr>
            <p:ph idx="1"/>
          </p:nvPr>
        </p:nvSpPr>
        <p:spPr/>
        <p:txBody>
          <a:bodyPr/>
          <a:p>
            <a:r>
              <a:rPr lang="zh-CN"/>
              <a:t>批归一化使得各层特征均值漂移、方差统一，然后重新缩放</a:t>
            </a:r>
            <a:endParaRPr lang="zh-CN" altLang="en-US"/>
          </a:p>
          <a:p>
            <a:endParaRPr lang="zh-CN" altLang="en-US"/>
          </a:p>
          <a:p>
            <a:endParaRPr lang="zh-CN" altLang="en-US"/>
          </a:p>
          <a:p>
            <a:endParaRPr lang="zh-CN" altLang="en-US"/>
          </a:p>
        </p:txBody>
      </p:sp>
      <p:pic>
        <p:nvPicPr>
          <p:cNvPr id="5" name="图片 4"/>
          <p:cNvPicPr>
            <a:picLocks noChangeAspect="1"/>
          </p:cNvPicPr>
          <p:nvPr/>
        </p:nvPicPr>
        <p:blipFill>
          <a:blip r:embed="rId1"/>
          <a:stretch>
            <a:fillRect/>
          </a:stretch>
        </p:blipFill>
        <p:spPr>
          <a:xfrm>
            <a:off x="730885" y="2805430"/>
            <a:ext cx="6993255" cy="262255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ResNet</a:t>
            </a:r>
            <a:endParaRPr lang="zh-CN" altLang="en-US" dirty="0"/>
          </a:p>
        </p:txBody>
      </p:sp>
      <p:sp>
        <p:nvSpPr>
          <p:cNvPr id="3" name="内容占位符 2"/>
          <p:cNvSpPr>
            <a:spLocks noGrp="1"/>
          </p:cNvSpPr>
          <p:nvPr>
            <p:ph idx="1"/>
          </p:nvPr>
        </p:nvSpPr>
        <p:spPr/>
        <p:txBody>
          <a:bodyPr/>
          <a:lstStyle/>
          <a:p>
            <a:r>
              <a:rPr lang="en-US" altLang="zh-CN" dirty="0"/>
              <a:t>Deeper than 1000 layers? </a:t>
            </a:r>
            <a:endParaRPr lang="zh-CN" altLang="en-US" dirty="0"/>
          </a:p>
        </p:txBody>
      </p:sp>
      <p:sp>
        <p:nvSpPr>
          <p:cNvPr id="4" name="灯片编号占位符 3"/>
          <p:cNvSpPr>
            <a:spLocks noGrp="1"/>
          </p:cNvSpPr>
          <p:nvPr>
            <p:ph type="sldNum" sz="quarter" idx="12"/>
          </p:nvPr>
        </p:nvSpPr>
        <p:spPr/>
        <p:txBody>
          <a:bodyPr/>
          <a:lstStyle/>
          <a:p>
            <a:fld id="{54DA8740-04C3-4D9C-9880-E3F61E3A801B}" type="slidenum">
              <a:rPr lang="zh-CN" altLang="en-US" sz="750" smtClean="0"/>
            </a:fld>
            <a:endParaRPr lang="zh-CN" altLang="en-US" sz="825" dirty="0"/>
          </a:p>
        </p:txBody>
      </p:sp>
      <p:pic>
        <p:nvPicPr>
          <p:cNvPr id="5" name="image22.png"/>
          <p:cNvPicPr>
            <a:picLocks noChangeAspect="1"/>
          </p:cNvPicPr>
          <p:nvPr/>
        </p:nvPicPr>
        <p:blipFill>
          <a:blip r:embed="rId1"/>
          <a:stretch>
            <a:fillRect/>
          </a:stretch>
        </p:blipFill>
        <p:spPr>
          <a:xfrm>
            <a:off x="5219700" y="2580640"/>
            <a:ext cx="3237230" cy="2353310"/>
          </a:xfrm>
          <a:prstGeom prst="rect">
            <a:avLst/>
          </a:prstGeom>
          <a:ln w="12700">
            <a:miter lim="400000"/>
            <a:headEnd/>
            <a:tailEnd/>
          </a:ln>
        </p:spPr>
      </p:pic>
      <p:pic>
        <p:nvPicPr>
          <p:cNvPr id="6" name="image19.png"/>
          <p:cNvPicPr>
            <a:picLocks noChangeAspect="1"/>
          </p:cNvPicPr>
          <p:nvPr/>
        </p:nvPicPr>
        <p:blipFill>
          <a:blip r:embed="rId2"/>
          <a:stretch>
            <a:fillRect/>
          </a:stretch>
        </p:blipFill>
        <p:spPr>
          <a:xfrm>
            <a:off x="622300" y="2580640"/>
            <a:ext cx="4441825" cy="2353310"/>
          </a:xfrm>
          <a:prstGeom prst="rect">
            <a:avLst/>
          </a:prstGeom>
          <a:ln w="12700">
            <a:miter lim="400000"/>
            <a:headEnd/>
            <a:tailEnd/>
          </a:ln>
        </p:spPr>
      </p:pic>
      <p:sp>
        <p:nvSpPr>
          <p:cNvPr id="7" name="矩形 6"/>
          <p:cNvSpPr/>
          <p:nvPr/>
        </p:nvSpPr>
        <p:spPr>
          <a:xfrm>
            <a:off x="5298440" y="4710430"/>
            <a:ext cx="3043555" cy="222885"/>
          </a:xfrm>
          <a:prstGeom prst="rect">
            <a:avLst/>
          </a:prstGeom>
          <a:solidFill>
            <a:schemeClr val="accent4">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ResNet</a:t>
            </a:r>
            <a:endParaRPr lang="zh-CN" altLang="en-US" dirty="0"/>
          </a:p>
        </p:txBody>
      </p:sp>
      <p:sp>
        <p:nvSpPr>
          <p:cNvPr id="3" name="内容占位符 2"/>
          <p:cNvSpPr>
            <a:spLocks noGrp="1"/>
          </p:cNvSpPr>
          <p:nvPr>
            <p:ph idx="1"/>
          </p:nvPr>
        </p:nvSpPr>
        <p:spPr/>
        <p:txBody>
          <a:bodyPr/>
          <a:lstStyle/>
          <a:p>
            <a:r>
              <a:rPr lang="en-US" altLang="zh-CN" dirty="0"/>
              <a:t>Deeper than 1000 layers? </a:t>
            </a:r>
            <a:r>
              <a:rPr lang="en-US" altLang="zh-CN" dirty="0">
                <a:solidFill>
                  <a:srgbClr val="FF0000"/>
                </a:solidFill>
                <a:sym typeface="+mn-ea"/>
              </a:rPr>
              <a:t>overfitting</a:t>
            </a:r>
            <a:endParaRPr lang="zh-CN" altLang="en-US" dirty="0"/>
          </a:p>
        </p:txBody>
      </p:sp>
      <p:sp>
        <p:nvSpPr>
          <p:cNvPr id="4" name="灯片编号占位符 3"/>
          <p:cNvSpPr>
            <a:spLocks noGrp="1"/>
          </p:cNvSpPr>
          <p:nvPr>
            <p:ph type="sldNum" sz="quarter" idx="12"/>
          </p:nvPr>
        </p:nvSpPr>
        <p:spPr/>
        <p:txBody>
          <a:bodyPr/>
          <a:lstStyle/>
          <a:p>
            <a:fld id="{54DA8740-04C3-4D9C-9880-E3F61E3A801B}" type="slidenum">
              <a:rPr lang="zh-CN" altLang="en-US" sz="750" smtClean="0"/>
            </a:fld>
            <a:endParaRPr lang="zh-CN" altLang="en-US" sz="825" dirty="0"/>
          </a:p>
        </p:txBody>
      </p:sp>
      <p:pic>
        <p:nvPicPr>
          <p:cNvPr id="5" name="image22.png"/>
          <p:cNvPicPr>
            <a:picLocks noChangeAspect="1"/>
          </p:cNvPicPr>
          <p:nvPr/>
        </p:nvPicPr>
        <p:blipFill>
          <a:blip r:embed="rId1"/>
          <a:stretch>
            <a:fillRect/>
          </a:stretch>
        </p:blipFill>
        <p:spPr>
          <a:xfrm>
            <a:off x="5219700" y="2580640"/>
            <a:ext cx="3237230" cy="2353310"/>
          </a:xfrm>
          <a:prstGeom prst="rect">
            <a:avLst/>
          </a:prstGeom>
          <a:ln w="12700">
            <a:miter lim="400000"/>
            <a:headEnd/>
            <a:tailEnd/>
          </a:ln>
        </p:spPr>
      </p:pic>
      <p:pic>
        <p:nvPicPr>
          <p:cNvPr id="6" name="image19.png"/>
          <p:cNvPicPr>
            <a:picLocks noChangeAspect="1"/>
          </p:cNvPicPr>
          <p:nvPr/>
        </p:nvPicPr>
        <p:blipFill>
          <a:blip r:embed="rId2"/>
          <a:stretch>
            <a:fillRect/>
          </a:stretch>
        </p:blipFill>
        <p:spPr>
          <a:xfrm>
            <a:off x="622300" y="2580640"/>
            <a:ext cx="4441825" cy="2353310"/>
          </a:xfrm>
          <a:prstGeom prst="rect">
            <a:avLst/>
          </a:prstGeom>
          <a:ln w="12700">
            <a:miter lim="400000"/>
            <a:headEnd/>
            <a:tailEnd/>
          </a:ln>
        </p:spPr>
      </p:pic>
      <p:sp>
        <p:nvSpPr>
          <p:cNvPr id="7" name="矩形 6"/>
          <p:cNvSpPr/>
          <p:nvPr/>
        </p:nvSpPr>
        <p:spPr>
          <a:xfrm>
            <a:off x="5298440" y="4710430"/>
            <a:ext cx="3043555" cy="222885"/>
          </a:xfrm>
          <a:prstGeom prst="rect">
            <a:avLst/>
          </a:prstGeom>
          <a:solidFill>
            <a:schemeClr val="accent4">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ReNet</a:t>
            </a:r>
            <a:r>
              <a:rPr lang="zh-CN" altLang="en-US"/>
              <a:t>的</a:t>
            </a:r>
            <a:r>
              <a:rPr lang="en-US" altLang="zh-CN"/>
              <a:t>Pytorch</a:t>
            </a:r>
            <a:r>
              <a:rPr lang="zh-CN" altLang="en-US"/>
              <a:t>实现</a:t>
            </a:r>
            <a:endParaRPr lang="zh-CN" altLang="en-US"/>
          </a:p>
        </p:txBody>
      </p:sp>
      <p:pic>
        <p:nvPicPr>
          <p:cNvPr id="4" name="内容占位符 3"/>
          <p:cNvPicPr>
            <a:picLocks noChangeAspect="1"/>
          </p:cNvPicPr>
          <p:nvPr>
            <p:ph idx="1"/>
          </p:nvPr>
        </p:nvPicPr>
        <p:blipFill>
          <a:blip r:embed="rId1"/>
          <a:stretch>
            <a:fillRect/>
          </a:stretch>
        </p:blipFill>
        <p:spPr>
          <a:xfrm>
            <a:off x="840740" y="1407160"/>
            <a:ext cx="6645275" cy="532193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2400" dirty="0" err="1"/>
              <a:t>DenseNet</a:t>
            </a:r>
            <a:r>
              <a:rPr lang="en-US" altLang="zh-CN" sz="2400" dirty="0">
                <a:sym typeface="+mn-ea"/>
              </a:rPr>
              <a:t>(Densely Connected Networks)</a:t>
            </a:r>
            <a:br>
              <a:rPr lang="zh-CN" altLang="en-US" sz="2400" dirty="0"/>
            </a:br>
            <a:endParaRPr lang="zh-CN" altLang="en-US" sz="2400" dirty="0"/>
          </a:p>
        </p:txBody>
      </p:sp>
      <p:sp>
        <p:nvSpPr>
          <p:cNvPr id="3" name="内容占位符 2"/>
          <p:cNvSpPr>
            <a:spLocks noGrp="1"/>
          </p:cNvSpPr>
          <p:nvPr>
            <p:ph idx="1"/>
          </p:nvPr>
        </p:nvSpPr>
        <p:spPr/>
        <p:txBody>
          <a:bodyPr/>
          <a:lstStyle/>
          <a:p>
            <a:r>
              <a:rPr lang="zh-CN" altLang="en-US" dirty="0"/>
              <a:t>泰勒展开一个函数为：</a:t>
            </a:r>
            <a:endParaRPr lang="en-US" altLang="zh-CN" dirty="0"/>
          </a:p>
          <a:p>
            <a:endParaRPr lang="en-US" altLang="zh-CN" dirty="0"/>
          </a:p>
          <a:p>
            <a:endParaRPr lang="en-US" altLang="zh-CN" dirty="0"/>
          </a:p>
          <a:p>
            <a:r>
              <a:rPr lang="en-US" altLang="zh-CN" dirty="0" err="1"/>
              <a:t>ResNet</a:t>
            </a:r>
            <a:r>
              <a:rPr lang="zh-CN" altLang="en-US" dirty="0"/>
              <a:t>的形式：</a:t>
            </a:r>
            <a:endParaRPr lang="en-US" altLang="zh-CN" dirty="0"/>
          </a:p>
          <a:p>
            <a:endParaRPr lang="en-US" altLang="zh-CN" dirty="0"/>
          </a:p>
          <a:p>
            <a:endParaRPr lang="en-US" altLang="zh-CN" dirty="0"/>
          </a:p>
          <a:p>
            <a:r>
              <a:rPr lang="zh-CN" altLang="en-US" dirty="0"/>
              <a:t>是否可以保留除了加性信息？</a:t>
            </a:r>
            <a:endParaRPr lang="zh-CN" altLang="en-US" dirty="0"/>
          </a:p>
        </p:txBody>
      </p:sp>
      <p:sp>
        <p:nvSpPr>
          <p:cNvPr id="4" name="灯片编号占位符 3"/>
          <p:cNvSpPr>
            <a:spLocks noGrp="1"/>
          </p:cNvSpPr>
          <p:nvPr>
            <p:ph type="sldNum" sz="quarter" idx="12"/>
          </p:nvPr>
        </p:nvSpPr>
        <p:spPr/>
        <p:txBody>
          <a:bodyPr/>
          <a:lstStyle/>
          <a:p>
            <a:fld id="{54DA8740-04C3-4D9C-9880-E3F61E3A801B}" type="slidenum">
              <a:rPr lang="zh-CN" altLang="en-US" sz="750" smtClean="0"/>
            </a:fld>
            <a:endParaRPr lang="zh-CN" altLang="en-US" sz="825" dirty="0"/>
          </a:p>
        </p:txBody>
      </p:sp>
      <p:pic>
        <p:nvPicPr>
          <p:cNvPr id="6" name="图片 5"/>
          <p:cNvPicPr>
            <a:picLocks noChangeAspect="1"/>
          </p:cNvPicPr>
          <p:nvPr/>
        </p:nvPicPr>
        <p:blipFill>
          <a:blip r:embed="rId1"/>
          <a:stretch>
            <a:fillRect/>
          </a:stretch>
        </p:blipFill>
        <p:spPr>
          <a:xfrm>
            <a:off x="2338295" y="2306380"/>
            <a:ext cx="4572000" cy="564356"/>
          </a:xfrm>
          <a:prstGeom prst="rect">
            <a:avLst/>
          </a:prstGeom>
        </p:spPr>
      </p:pic>
      <p:pic>
        <p:nvPicPr>
          <p:cNvPr id="8" name="图片 7"/>
          <p:cNvPicPr>
            <a:picLocks noChangeAspect="1"/>
          </p:cNvPicPr>
          <p:nvPr/>
        </p:nvPicPr>
        <p:blipFill>
          <a:blip r:embed="rId2"/>
          <a:stretch>
            <a:fillRect/>
          </a:stretch>
        </p:blipFill>
        <p:spPr>
          <a:xfrm>
            <a:off x="3824605" y="3863340"/>
            <a:ext cx="1809115" cy="472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1000"/>
                                        <p:tgtEl>
                                          <p:spTgt spid="3">
                                            <p:txEl>
                                              <p:pRg st="6" end="6"/>
                                            </p:txEl>
                                          </p:spTgt>
                                        </p:tgtEl>
                                      </p:cBhvr>
                                    </p:animEffect>
                                    <p:anim calcmode="lin" valueType="num">
                                      <p:cBhvr>
                                        <p:cTn id="2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卷积操作 </a:t>
            </a:r>
            <a:r>
              <a:rPr lang="en-US" altLang="zh-CN" dirty="0"/>
              <a:t>(Convolutions)</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sz="1100" dirty="0"/>
          </a:p>
        </p:txBody>
      </p:sp>
      <p:pic>
        <p:nvPicPr>
          <p:cNvPr id="6" name="图片 5"/>
          <p:cNvPicPr>
            <a:picLocks noChangeAspect="1"/>
          </p:cNvPicPr>
          <p:nvPr/>
        </p:nvPicPr>
        <p:blipFill>
          <a:blip r:embed="rId1"/>
          <a:stretch>
            <a:fillRect/>
          </a:stretch>
        </p:blipFill>
        <p:spPr>
          <a:xfrm>
            <a:off x="1552575" y="1319212"/>
            <a:ext cx="6038850" cy="421957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4DA8740-04C3-4D9C-9880-E3F61E3A801B}" type="slidenum">
              <a:rPr lang="zh-CN" altLang="en-US" sz="750" smtClean="0"/>
            </a:fld>
            <a:endParaRPr lang="zh-CN" altLang="en-US" sz="825" dirty="0"/>
          </a:p>
        </p:txBody>
      </p:sp>
      <p:pic>
        <p:nvPicPr>
          <p:cNvPr id="10" name="图片 9"/>
          <p:cNvPicPr>
            <a:picLocks noChangeAspect="1"/>
          </p:cNvPicPr>
          <p:nvPr/>
        </p:nvPicPr>
        <p:blipFill>
          <a:blip r:embed="rId1"/>
          <a:stretch>
            <a:fillRect/>
          </a:stretch>
        </p:blipFill>
        <p:spPr>
          <a:xfrm>
            <a:off x="2958554" y="2149153"/>
            <a:ext cx="2926347" cy="1619727"/>
          </a:xfrm>
          <a:prstGeom prst="rect">
            <a:avLst/>
          </a:prstGeom>
        </p:spPr>
      </p:pic>
      <p:pic>
        <p:nvPicPr>
          <p:cNvPr id="12" name="图片 11"/>
          <p:cNvPicPr>
            <a:picLocks noChangeAspect="1"/>
          </p:cNvPicPr>
          <p:nvPr/>
        </p:nvPicPr>
        <p:blipFill>
          <a:blip r:embed="rId2"/>
          <a:stretch>
            <a:fillRect/>
          </a:stretch>
        </p:blipFill>
        <p:spPr>
          <a:xfrm>
            <a:off x="2035136" y="3685952"/>
            <a:ext cx="5079206" cy="500063"/>
          </a:xfrm>
          <a:prstGeom prst="rect">
            <a:avLst/>
          </a:prstGeom>
        </p:spPr>
      </p:pic>
      <p:sp>
        <p:nvSpPr>
          <p:cNvPr id="14" name="内容占位符 13"/>
          <p:cNvSpPr>
            <a:spLocks noGrp="1"/>
          </p:cNvSpPr>
          <p:nvPr>
            <p:ph idx="1"/>
          </p:nvPr>
        </p:nvSpPr>
        <p:spPr/>
        <p:txBody>
          <a:bodyPr/>
          <a:lstStyle/>
          <a:p>
            <a:r>
              <a:rPr lang="zh-CN" altLang="en-US" dirty="0"/>
              <a:t>把</a:t>
            </a:r>
            <a:r>
              <a:rPr lang="en-US" altLang="zh-CN" dirty="0" err="1"/>
              <a:t>ResNet</a:t>
            </a:r>
            <a:r>
              <a:rPr lang="zh-CN" altLang="en-US" dirty="0"/>
              <a:t>的</a:t>
            </a:r>
            <a:r>
              <a:rPr lang="en-US" altLang="zh-CN" dirty="0"/>
              <a:t>add</a:t>
            </a:r>
            <a:r>
              <a:rPr lang="zh-CN" altLang="en-US" dirty="0"/>
              <a:t>换成</a:t>
            </a:r>
            <a:r>
              <a:rPr lang="en-US" altLang="zh-CN" dirty="0"/>
              <a:t>concatenate</a:t>
            </a:r>
            <a:endParaRPr lang="zh-CN" altLang="en-US" dirty="0"/>
          </a:p>
        </p:txBody>
      </p:sp>
      <p:pic>
        <p:nvPicPr>
          <p:cNvPr id="16" name="图片 15"/>
          <p:cNvPicPr>
            <a:picLocks noChangeAspect="1"/>
          </p:cNvPicPr>
          <p:nvPr/>
        </p:nvPicPr>
        <p:blipFill>
          <a:blip r:embed="rId3"/>
          <a:stretch>
            <a:fillRect/>
          </a:stretch>
        </p:blipFill>
        <p:spPr>
          <a:xfrm>
            <a:off x="2406603" y="4068226"/>
            <a:ext cx="4178261" cy="1531202"/>
          </a:xfrm>
          <a:prstGeom prst="rect">
            <a:avLst/>
          </a:prstGeom>
        </p:spPr>
      </p:pic>
      <p:sp>
        <p:nvSpPr>
          <p:cNvPr id="6" name="标题 5"/>
          <p:cNvSpPr>
            <a:spLocks noGrp="1"/>
          </p:cNvSpPr>
          <p:nvPr>
            <p:ph type="title"/>
          </p:nvPr>
        </p:nvSpPr>
        <p:spPr/>
        <p:txBody>
          <a:bodyPr>
            <a:noAutofit/>
          </a:bodyPr>
          <a:lstStyle/>
          <a:p>
            <a:r>
              <a:rPr lang="en-US" altLang="zh-CN" sz="2400" dirty="0" err="1"/>
              <a:t>DenseNet</a:t>
            </a:r>
            <a:r>
              <a:rPr lang="en-US" altLang="zh-CN" sz="2400" dirty="0">
                <a:sym typeface="+mn-ea"/>
              </a:rPr>
              <a:t>(Densely Connected Networks)</a:t>
            </a:r>
            <a:br>
              <a:rPr lang="zh-CN" altLang="en-US" sz="2400" dirty="0"/>
            </a:br>
            <a:endParaRPr lang="zh-CN" altLang="en-US" sz="24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DenseNet</a:t>
            </a:r>
            <a:endParaRPr lang="zh-CN" altLang="en-US" dirty="0"/>
          </a:p>
        </p:txBody>
      </p:sp>
      <p:sp>
        <p:nvSpPr>
          <p:cNvPr id="3" name="内容占位符 2"/>
          <p:cNvSpPr>
            <a:spLocks noGrp="1"/>
          </p:cNvSpPr>
          <p:nvPr>
            <p:ph idx="1"/>
          </p:nvPr>
        </p:nvSpPr>
        <p:spPr/>
        <p:txBody>
          <a:bodyPr/>
          <a:lstStyle/>
          <a:p>
            <a:r>
              <a:rPr lang="zh-CN" altLang="en-US" dirty="0"/>
              <a:t>优点：</a:t>
            </a:r>
            <a:endParaRPr lang="en-US" altLang="zh-CN" dirty="0"/>
          </a:p>
          <a:p>
            <a:pPr lvl="1"/>
            <a:r>
              <a:rPr lang="zh-CN" altLang="en-US" dirty="0"/>
              <a:t>保存了底层梯度</a:t>
            </a:r>
            <a:endParaRPr lang="en-US" altLang="zh-CN" dirty="0"/>
          </a:p>
        </p:txBody>
      </p:sp>
      <p:sp>
        <p:nvSpPr>
          <p:cNvPr id="4" name="灯片编号占位符 3"/>
          <p:cNvSpPr>
            <a:spLocks noGrp="1"/>
          </p:cNvSpPr>
          <p:nvPr>
            <p:ph type="sldNum" sz="quarter" idx="12"/>
          </p:nvPr>
        </p:nvSpPr>
        <p:spPr/>
        <p:txBody>
          <a:bodyPr/>
          <a:lstStyle/>
          <a:p>
            <a:fld id="{54DA8740-04C3-4D9C-9880-E3F61E3A801B}" type="slidenum">
              <a:rPr lang="zh-CN" altLang="en-US" sz="750" smtClean="0"/>
            </a:fld>
            <a:endParaRPr lang="zh-CN" altLang="en-US" sz="825" dirty="0"/>
          </a:p>
        </p:txBody>
      </p:sp>
      <p:pic>
        <p:nvPicPr>
          <p:cNvPr id="6" name="图片 5"/>
          <p:cNvPicPr>
            <a:picLocks noChangeAspect="1"/>
          </p:cNvPicPr>
          <p:nvPr/>
        </p:nvPicPr>
        <p:blipFill>
          <a:blip r:embed="rId1"/>
          <a:stretch>
            <a:fillRect/>
          </a:stretch>
        </p:blipFill>
        <p:spPr>
          <a:xfrm>
            <a:off x="2261627" y="2962805"/>
            <a:ext cx="4134971" cy="1706678"/>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DenseNet</a:t>
            </a:r>
            <a:endParaRPr lang="zh-CN" altLang="en-US" dirty="0"/>
          </a:p>
        </p:txBody>
      </p:sp>
      <p:sp>
        <p:nvSpPr>
          <p:cNvPr id="3" name="内容占位符 2"/>
          <p:cNvSpPr>
            <a:spLocks noGrp="1"/>
          </p:cNvSpPr>
          <p:nvPr>
            <p:ph idx="1"/>
          </p:nvPr>
        </p:nvSpPr>
        <p:spPr/>
        <p:txBody>
          <a:bodyPr/>
          <a:lstStyle/>
          <a:p>
            <a:r>
              <a:rPr lang="zh-CN" altLang="en-US" dirty="0"/>
              <a:t>优点：</a:t>
            </a:r>
            <a:endParaRPr lang="en-US" altLang="zh-CN" dirty="0"/>
          </a:p>
          <a:p>
            <a:pPr lvl="1"/>
            <a:r>
              <a:rPr lang="zh-CN" altLang="en-US" dirty="0"/>
              <a:t>保存了底层梯度</a:t>
            </a:r>
            <a:endParaRPr lang="en-US" altLang="zh-CN" dirty="0"/>
          </a:p>
          <a:p>
            <a:pPr lvl="1"/>
            <a:r>
              <a:rPr lang="zh-CN" altLang="en-US" dirty="0"/>
              <a:t>底层、高层特征同时使用</a:t>
            </a:r>
            <a:endParaRPr lang="zh-CN" altLang="en-US" dirty="0"/>
          </a:p>
        </p:txBody>
      </p:sp>
      <p:sp>
        <p:nvSpPr>
          <p:cNvPr id="4" name="灯片编号占位符 3"/>
          <p:cNvSpPr>
            <a:spLocks noGrp="1"/>
          </p:cNvSpPr>
          <p:nvPr>
            <p:ph type="sldNum" sz="quarter" idx="12"/>
          </p:nvPr>
        </p:nvSpPr>
        <p:spPr/>
        <p:txBody>
          <a:bodyPr/>
          <a:lstStyle/>
          <a:p>
            <a:fld id="{54DA8740-04C3-4D9C-9880-E3F61E3A801B}" type="slidenum">
              <a:rPr lang="zh-CN" altLang="en-US" sz="750" smtClean="0"/>
            </a:fld>
            <a:endParaRPr lang="zh-CN" altLang="en-US" sz="825" dirty="0"/>
          </a:p>
        </p:txBody>
      </p:sp>
      <p:pic>
        <p:nvPicPr>
          <p:cNvPr id="8" name="图片 7"/>
          <p:cNvPicPr>
            <a:picLocks noChangeAspect="1"/>
          </p:cNvPicPr>
          <p:nvPr/>
        </p:nvPicPr>
        <p:blipFill>
          <a:blip r:embed="rId1"/>
          <a:stretch>
            <a:fillRect/>
          </a:stretch>
        </p:blipFill>
        <p:spPr>
          <a:xfrm>
            <a:off x="1143000" y="3103622"/>
            <a:ext cx="6858000" cy="195713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DenseNet</a:t>
            </a:r>
            <a:endParaRPr lang="zh-CN" altLang="en-US" dirty="0"/>
          </a:p>
        </p:txBody>
      </p:sp>
      <p:pic>
        <p:nvPicPr>
          <p:cNvPr id="6" name="内容占位符 5"/>
          <p:cNvPicPr>
            <a:picLocks noGrp="1" noChangeAspect="1"/>
          </p:cNvPicPr>
          <p:nvPr>
            <p:ph idx="1"/>
          </p:nvPr>
        </p:nvPicPr>
        <p:blipFill>
          <a:blip r:embed="rId1"/>
          <a:stretch>
            <a:fillRect/>
          </a:stretch>
        </p:blipFill>
        <p:spPr>
          <a:xfrm>
            <a:off x="1666875" y="1860043"/>
            <a:ext cx="5915025" cy="3137915"/>
          </a:xfrm>
        </p:spPr>
      </p:pic>
      <p:sp>
        <p:nvSpPr>
          <p:cNvPr id="4" name="灯片编号占位符 3"/>
          <p:cNvSpPr>
            <a:spLocks noGrp="1"/>
          </p:cNvSpPr>
          <p:nvPr>
            <p:ph type="sldNum" sz="quarter" idx="12"/>
          </p:nvPr>
        </p:nvSpPr>
        <p:spPr/>
        <p:txBody>
          <a:bodyPr/>
          <a:lstStyle/>
          <a:p>
            <a:fld id="{54DA8740-04C3-4D9C-9880-E3F61E3A801B}" type="slidenum">
              <a:rPr lang="zh-CN" altLang="en-US" sz="750" smtClean="0"/>
            </a:fld>
            <a:endParaRPr lang="zh-CN" altLang="en-US" sz="825"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DenseNet</a:t>
            </a:r>
            <a:r>
              <a:rPr lang="zh-CN" altLang="en-US"/>
              <a:t>的</a:t>
            </a:r>
            <a:r>
              <a:rPr lang="en-US" altLang="zh-CN"/>
              <a:t>Pytorch</a:t>
            </a:r>
            <a:r>
              <a:rPr lang="zh-CN" altLang="en-US"/>
              <a:t>实现</a:t>
            </a:r>
            <a:endParaRPr lang="zh-CN" altLang="en-US"/>
          </a:p>
        </p:txBody>
      </p:sp>
      <p:pic>
        <p:nvPicPr>
          <p:cNvPr id="4" name="内容占位符 3"/>
          <p:cNvPicPr>
            <a:picLocks noChangeAspect="1"/>
          </p:cNvPicPr>
          <p:nvPr>
            <p:ph idx="1"/>
          </p:nvPr>
        </p:nvPicPr>
        <p:blipFill>
          <a:blip r:embed="rId1"/>
          <a:stretch>
            <a:fillRect/>
          </a:stretch>
        </p:blipFill>
        <p:spPr>
          <a:xfrm>
            <a:off x="527685" y="1442720"/>
            <a:ext cx="7958455" cy="412496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MobileNet</a:t>
            </a:r>
            <a:endParaRPr lang="zh-CN" altLang="en-US" dirty="0"/>
          </a:p>
        </p:txBody>
      </p:sp>
      <p:sp>
        <p:nvSpPr>
          <p:cNvPr id="3" name="内容占位符 2"/>
          <p:cNvSpPr>
            <a:spLocks noGrp="1"/>
          </p:cNvSpPr>
          <p:nvPr>
            <p:ph idx="1"/>
          </p:nvPr>
        </p:nvSpPr>
        <p:spPr/>
        <p:txBody>
          <a:bodyPr>
            <a:normAutofit/>
          </a:bodyPr>
          <a:lstStyle/>
          <a:p>
            <a:r>
              <a:rPr lang="zh-CN" altLang="en-US" sz="1800" dirty="0"/>
              <a:t>将传统卷积拆分为</a:t>
            </a:r>
            <a:r>
              <a:rPr lang="en-US" altLang="zh-CN" sz="1800" dirty="0"/>
              <a:t>2</a:t>
            </a:r>
            <a:r>
              <a:rPr lang="zh-CN" altLang="en-US" sz="1800" dirty="0"/>
              <a:t>步：</a:t>
            </a:r>
            <a:endParaRPr lang="en-US" altLang="zh-CN" sz="1800" dirty="0"/>
          </a:p>
          <a:p>
            <a:pPr lvl="1"/>
            <a:r>
              <a:rPr lang="en-US" altLang="zh-CN" sz="1500" dirty="0" err="1"/>
              <a:t>Depthwise</a:t>
            </a:r>
            <a:r>
              <a:rPr lang="en-US" altLang="zh-CN" sz="1500" dirty="0"/>
              <a:t> conv.,</a:t>
            </a:r>
            <a:r>
              <a:rPr lang="zh-CN" altLang="en-US" sz="1500" dirty="0"/>
              <a:t>即逐通道的卷积，一个卷积核负责一个通道</a:t>
            </a:r>
            <a:endParaRPr lang="en-US" altLang="zh-CN" sz="1500" dirty="0"/>
          </a:p>
          <a:p>
            <a:pPr lvl="1"/>
            <a:r>
              <a:rPr lang="en-US" altLang="zh-CN" sz="1500" dirty="0"/>
              <a:t>Pointwise conv.</a:t>
            </a:r>
            <a:r>
              <a:rPr lang="zh-CN" altLang="en-US" sz="1500" dirty="0"/>
              <a:t>“串”起前面步骤的结果</a:t>
            </a:r>
            <a:endParaRPr lang="zh-CN" altLang="en-US" sz="1500" dirty="0"/>
          </a:p>
        </p:txBody>
      </p:sp>
      <p:sp>
        <p:nvSpPr>
          <p:cNvPr id="4" name="灯片编号占位符 3"/>
          <p:cNvSpPr>
            <a:spLocks noGrp="1"/>
          </p:cNvSpPr>
          <p:nvPr>
            <p:ph type="sldNum" sz="quarter" idx="12"/>
          </p:nvPr>
        </p:nvSpPr>
        <p:spPr/>
        <p:txBody>
          <a:bodyPr/>
          <a:lstStyle/>
          <a:p>
            <a:fld id="{54DA8740-04C3-4D9C-9880-E3F61E3A801B}" type="slidenum">
              <a:rPr lang="zh-CN" altLang="en-US" sz="750" smtClean="0"/>
            </a:fld>
            <a:endParaRPr lang="zh-CN" altLang="en-US" sz="825" dirty="0"/>
          </a:p>
        </p:txBody>
      </p:sp>
      <p:pic>
        <p:nvPicPr>
          <p:cNvPr id="3074" name="Picture 2" descr="这里写图片描述"/>
          <p:cNvPicPr>
            <a:picLocks noChangeAspect="1" noChangeArrowheads="1"/>
          </p:cNvPicPr>
          <p:nvPr/>
        </p:nvPicPr>
        <p:blipFill rotWithShape="1">
          <a:blip r:embed="rId1">
            <a:extLst>
              <a:ext uri="{28A0092B-C50C-407E-A947-70E740481C1C}">
                <a14:useLocalDpi xmlns:a14="http://schemas.microsoft.com/office/drawing/2010/main" val="0"/>
              </a:ext>
            </a:extLst>
          </a:blip>
          <a:srcRect t="36472"/>
          <a:stretch>
            <a:fillRect/>
          </a:stretch>
        </p:blipFill>
        <p:spPr bwMode="auto">
          <a:xfrm>
            <a:off x="4678736" y="2787795"/>
            <a:ext cx="3257907" cy="25665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这里写图片描述"/>
          <p:cNvPicPr>
            <a:picLocks noChangeAspect="1" noChangeArrowheads="1"/>
          </p:cNvPicPr>
          <p:nvPr/>
        </p:nvPicPr>
        <p:blipFill rotWithShape="1">
          <a:blip r:embed="rId1">
            <a:extLst>
              <a:ext uri="{28A0092B-C50C-407E-A947-70E740481C1C}">
                <a14:useLocalDpi xmlns:a14="http://schemas.microsoft.com/office/drawing/2010/main" val="0"/>
              </a:ext>
            </a:extLst>
          </a:blip>
          <a:srcRect b="66597"/>
          <a:stretch>
            <a:fillRect/>
          </a:stretch>
        </p:blipFill>
        <p:spPr bwMode="auto">
          <a:xfrm>
            <a:off x="1274949" y="3491158"/>
            <a:ext cx="3238447" cy="1341443"/>
          </a:xfrm>
          <a:prstGeom prst="rect">
            <a:avLst/>
          </a:prstGeom>
          <a:noFill/>
          <a:extLst>
            <a:ext uri="{909E8E84-426E-40DD-AFC4-6F175D3DCCD1}">
              <a14:hiddenFill xmlns:a14="http://schemas.microsoft.com/office/drawing/2010/main">
                <a:solidFill>
                  <a:srgbClr val="FFFFFF"/>
                </a:solidFill>
              </a14:hiddenFill>
            </a:ext>
          </a:extLst>
        </p:spPr>
      </p:pic>
      <p:sp>
        <p:nvSpPr>
          <p:cNvPr id="9" name="箭头: 左弧形 8"/>
          <p:cNvSpPr/>
          <p:nvPr/>
        </p:nvSpPr>
        <p:spPr>
          <a:xfrm rot="16200000" flipH="1">
            <a:off x="4268602" y="2894349"/>
            <a:ext cx="393326" cy="921124"/>
          </a:xfrm>
          <a:prstGeom prst="curvedRightArrow">
            <a:avLst>
              <a:gd name="adj1" fmla="val 28065"/>
              <a:gd name="adj2" fmla="val 58242"/>
              <a:gd name="adj3" fmla="val 25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074"/>
                                        </p:tgtEl>
                                        <p:attrNameLst>
                                          <p:attrName>style.visibility</p:attrName>
                                        </p:attrNameLst>
                                      </p:cBhvr>
                                      <p:to>
                                        <p:strVal val="visible"/>
                                      </p:to>
                                    </p:set>
                                    <p:animEffect transition="in" filter="fade">
                                      <p:cBhvr>
                                        <p:cTn id="30" dur="1000"/>
                                        <p:tgtEl>
                                          <p:spTgt spid="3074"/>
                                        </p:tgtEl>
                                      </p:cBhvr>
                                    </p:animEffect>
                                    <p:anim calcmode="lin" valueType="num">
                                      <p:cBhvr>
                                        <p:cTn id="31" dur="1000" fill="hold"/>
                                        <p:tgtEl>
                                          <p:spTgt spid="3074"/>
                                        </p:tgtEl>
                                        <p:attrNameLst>
                                          <p:attrName>ppt_x</p:attrName>
                                        </p:attrNameLst>
                                      </p:cBhvr>
                                      <p:tavLst>
                                        <p:tav tm="0">
                                          <p:val>
                                            <p:strVal val="#ppt_x"/>
                                          </p:val>
                                        </p:tav>
                                        <p:tav tm="100000">
                                          <p:val>
                                            <p:strVal val="#ppt_x"/>
                                          </p:val>
                                        </p:tav>
                                      </p:tavLst>
                                    </p:anim>
                                    <p:anim calcmode="lin" valueType="num">
                                      <p:cBhvr>
                                        <p:cTn id="32"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MobileNet</a:t>
            </a:r>
            <a:endParaRPr lang="zh-CN" altLang="en-US" dirty="0"/>
          </a:p>
        </p:txBody>
      </p:sp>
      <p:sp>
        <p:nvSpPr>
          <p:cNvPr id="3" name="内容占位符 2"/>
          <p:cNvSpPr>
            <a:spLocks noGrp="1"/>
          </p:cNvSpPr>
          <p:nvPr>
            <p:ph idx="1"/>
          </p:nvPr>
        </p:nvSpPr>
        <p:spPr/>
        <p:txBody>
          <a:bodyPr/>
          <a:lstStyle/>
          <a:p>
            <a:r>
              <a:rPr lang="zh-CN" altLang="en-US" dirty="0"/>
              <a:t>假设核大小</a:t>
            </a:r>
            <a:r>
              <a:rPr lang="en-US" altLang="zh-CN" dirty="0"/>
              <a:t>D</a:t>
            </a:r>
            <a:r>
              <a:rPr lang="en-US" altLang="zh-CN" sz="1200" dirty="0"/>
              <a:t>K</a:t>
            </a:r>
            <a:r>
              <a:rPr lang="en-US" altLang="zh-CN" sz="1800" dirty="0"/>
              <a:t>X</a:t>
            </a:r>
            <a:r>
              <a:rPr lang="en-US" altLang="zh-CN" dirty="0"/>
              <a:t>D</a:t>
            </a:r>
            <a:r>
              <a:rPr lang="en-US" altLang="zh-CN" sz="1200" dirty="0"/>
              <a:t>K</a:t>
            </a:r>
            <a:r>
              <a:rPr lang="zh-CN" altLang="en-US" sz="1200" dirty="0"/>
              <a:t>，</a:t>
            </a:r>
            <a:r>
              <a:rPr lang="zh-CN" altLang="en-US" sz="1800" dirty="0"/>
              <a:t>输入</a:t>
            </a:r>
            <a:r>
              <a:rPr lang="en-US" altLang="zh-CN" sz="1800" dirty="0"/>
              <a:t>M</a:t>
            </a:r>
            <a:r>
              <a:rPr lang="zh-CN" altLang="en-US" sz="1800" dirty="0"/>
              <a:t>个通道，输出</a:t>
            </a:r>
            <a:r>
              <a:rPr lang="en-US" altLang="zh-CN" sz="1800" dirty="0"/>
              <a:t>N</a:t>
            </a:r>
            <a:r>
              <a:rPr lang="zh-CN" altLang="en-US" sz="1800" dirty="0"/>
              <a:t>个通道（</a:t>
            </a:r>
            <a:r>
              <a:rPr lang="en-US" altLang="zh-CN" sz="1800" dirty="0"/>
              <a:t>N</a:t>
            </a:r>
            <a:r>
              <a:rPr lang="zh-CN" altLang="en-US" sz="1800" dirty="0"/>
              <a:t>个传统卷积核）</a:t>
            </a:r>
            <a:endParaRPr lang="en-US" altLang="zh-CN" sz="1800" dirty="0"/>
          </a:p>
          <a:p>
            <a:r>
              <a:rPr lang="en-US" altLang="zh-CN" sz="1800" dirty="0" err="1"/>
              <a:t>MobileNet</a:t>
            </a:r>
            <a:r>
              <a:rPr lang="zh-CN" altLang="en-US" sz="1800" dirty="0"/>
              <a:t>的计算量为传统卷积网络的：</a:t>
            </a:r>
            <a:endParaRPr lang="zh-CN" altLang="en-US" dirty="0"/>
          </a:p>
        </p:txBody>
      </p:sp>
      <p:sp>
        <p:nvSpPr>
          <p:cNvPr id="4" name="灯片编号占位符 3"/>
          <p:cNvSpPr>
            <a:spLocks noGrp="1"/>
          </p:cNvSpPr>
          <p:nvPr>
            <p:ph type="sldNum" sz="quarter" idx="12"/>
          </p:nvPr>
        </p:nvSpPr>
        <p:spPr/>
        <p:txBody>
          <a:bodyPr/>
          <a:lstStyle/>
          <a:p>
            <a:fld id="{54DA8740-04C3-4D9C-9880-E3F61E3A801B}" type="slidenum">
              <a:rPr lang="zh-CN" altLang="en-US" sz="750" smtClean="0"/>
            </a:fld>
            <a:endParaRPr lang="zh-CN" altLang="en-US" sz="825" dirty="0"/>
          </a:p>
        </p:txBody>
      </p:sp>
      <p:pic>
        <p:nvPicPr>
          <p:cNvPr id="4098" name="Picture 2" descr="这里写图片描述"/>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77844" y="3050172"/>
            <a:ext cx="4136231" cy="11072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MobileNet</a:t>
            </a:r>
            <a:endParaRPr lang="zh-CN" altLang="en-US" dirty="0"/>
          </a:p>
        </p:txBody>
      </p:sp>
      <p:sp>
        <p:nvSpPr>
          <p:cNvPr id="3" name="内容占位符 2"/>
          <p:cNvSpPr>
            <a:spLocks noGrp="1"/>
          </p:cNvSpPr>
          <p:nvPr>
            <p:ph idx="1"/>
          </p:nvPr>
        </p:nvSpPr>
        <p:spPr/>
        <p:txBody>
          <a:bodyPr/>
          <a:lstStyle/>
          <a:p>
            <a:r>
              <a:rPr lang="zh-CN" altLang="en-US" dirty="0"/>
              <a:t>乘加次数对比</a:t>
            </a:r>
            <a:endParaRPr lang="zh-CN" altLang="en-US" dirty="0"/>
          </a:p>
        </p:txBody>
      </p:sp>
      <p:sp>
        <p:nvSpPr>
          <p:cNvPr id="4" name="灯片编号占位符 3"/>
          <p:cNvSpPr>
            <a:spLocks noGrp="1"/>
          </p:cNvSpPr>
          <p:nvPr>
            <p:ph type="sldNum" sz="quarter" idx="12"/>
          </p:nvPr>
        </p:nvSpPr>
        <p:spPr/>
        <p:txBody>
          <a:bodyPr/>
          <a:lstStyle/>
          <a:p>
            <a:fld id="{54DA8740-04C3-4D9C-9880-E3F61E3A801B}" type="slidenum">
              <a:rPr lang="zh-CN" altLang="en-US" sz="750" smtClean="0"/>
            </a:fld>
            <a:endParaRPr lang="zh-CN" altLang="en-US" sz="825" dirty="0"/>
          </a:p>
        </p:txBody>
      </p:sp>
      <p:pic>
        <p:nvPicPr>
          <p:cNvPr id="6" name="图片 5"/>
          <p:cNvPicPr>
            <a:picLocks noChangeAspect="1"/>
          </p:cNvPicPr>
          <p:nvPr/>
        </p:nvPicPr>
        <p:blipFill>
          <a:blip r:embed="rId1">
            <a:extLst>
              <a:ext uri="{BEBA8EAE-BF5A-486C-A8C5-ECC9F3942E4B}">
                <a14:imgProps xmlns:a14="http://schemas.microsoft.com/office/drawing/2010/main">
                  <a14:imgLayer r:embed="rId2">
                    <a14:imgEffect>
                      <a14:sharpenSoften amount="50000"/>
                    </a14:imgEffect>
                  </a14:imgLayer>
                </a14:imgProps>
              </a:ext>
            </a:extLst>
          </a:blip>
          <a:stretch>
            <a:fillRect/>
          </a:stretch>
        </p:blipFill>
        <p:spPr>
          <a:xfrm>
            <a:off x="2242484" y="2307020"/>
            <a:ext cx="4326404" cy="3117199"/>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MobileNet v2 Pytorch</a:t>
            </a:r>
            <a:r>
              <a:rPr lang="zh-CN" altLang="en-US"/>
              <a:t>实现</a:t>
            </a:r>
            <a:endParaRPr lang="zh-CN" altLang="en-US"/>
          </a:p>
        </p:txBody>
      </p:sp>
      <p:pic>
        <p:nvPicPr>
          <p:cNvPr id="4" name="内容占位符 3"/>
          <p:cNvPicPr>
            <a:picLocks noChangeAspect="1"/>
          </p:cNvPicPr>
          <p:nvPr>
            <p:ph idx="1"/>
          </p:nvPr>
        </p:nvPicPr>
        <p:blipFill>
          <a:blip r:embed="rId1"/>
          <a:srcRect b="18933"/>
          <a:stretch>
            <a:fillRect/>
          </a:stretch>
        </p:blipFill>
        <p:spPr>
          <a:xfrm>
            <a:off x="691515" y="1313815"/>
            <a:ext cx="7498080" cy="2884805"/>
          </a:xfrm>
          <a:prstGeom prst="rect">
            <a:avLst/>
          </a:prstGeom>
        </p:spPr>
      </p:pic>
      <p:pic>
        <p:nvPicPr>
          <p:cNvPr id="5" name="图片 4"/>
          <p:cNvPicPr>
            <a:picLocks noChangeAspect="1"/>
          </p:cNvPicPr>
          <p:nvPr/>
        </p:nvPicPr>
        <p:blipFill>
          <a:blip r:embed="rId2"/>
          <a:stretch>
            <a:fillRect/>
          </a:stretch>
        </p:blipFill>
        <p:spPr>
          <a:xfrm>
            <a:off x="828675" y="4246245"/>
            <a:ext cx="7223760" cy="2606040"/>
          </a:xfrm>
          <a:prstGeom prst="rect">
            <a:avLst/>
          </a:prstGeom>
        </p:spPr>
      </p:pic>
    </p:spTree>
    <p:custDataLst>
      <p:tags r:id="rId3"/>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6" name="内容占位符 5"/>
          <p:cNvSpPr>
            <a:spLocks noGrp="1"/>
          </p:cNvSpPr>
          <p:nvPr>
            <p:ph idx="1"/>
          </p:nvPr>
        </p:nvSpPr>
        <p:spPr>
          <a:xfrm>
            <a:off x="0" y="735965"/>
            <a:ext cx="8227060" cy="5913120"/>
          </a:xfrm>
        </p:spPr>
        <p:txBody>
          <a:bodyPr>
            <a:normAutofit lnSpcReduction="20000"/>
          </a:bodyPr>
          <a:p>
            <a:r>
              <a:rPr lang="en-US" altLang="zh-CN" dirty="0" err="1">
                <a:solidFill>
                  <a:srgbClr val="242021"/>
                </a:solidFill>
                <a:effectLst/>
                <a:latin typeface="Times New Roman" panose="02020603050405020304" pitchFamily="18" charset="0"/>
                <a:cs typeface="Times New Roman" panose="02020603050405020304" pitchFamily="18" charset="0"/>
                <a:sym typeface="+mn-ea"/>
              </a:rPr>
              <a:t>LeCun</a:t>
            </a:r>
            <a:r>
              <a:rPr lang="en-US" altLang="zh-CN" dirty="0">
                <a:solidFill>
                  <a:srgbClr val="242021"/>
                </a:solidFill>
                <a:effectLst/>
                <a:latin typeface="Times New Roman" panose="02020603050405020304" pitchFamily="18" charset="0"/>
                <a:cs typeface="Times New Roman" panose="02020603050405020304" pitchFamily="18" charset="0"/>
                <a:sym typeface="+mn-ea"/>
              </a:rPr>
              <a:t> Y, </a:t>
            </a:r>
            <a:r>
              <a:rPr lang="en-US" altLang="zh-CN" dirty="0" err="1">
                <a:solidFill>
                  <a:srgbClr val="242021"/>
                </a:solidFill>
                <a:effectLst/>
                <a:latin typeface="Times New Roman" panose="02020603050405020304" pitchFamily="18" charset="0"/>
                <a:cs typeface="Times New Roman" panose="02020603050405020304" pitchFamily="18" charset="0"/>
                <a:sym typeface="+mn-ea"/>
              </a:rPr>
              <a:t>Bottou</a:t>
            </a:r>
            <a:r>
              <a:rPr lang="en-US" altLang="zh-CN" dirty="0">
                <a:solidFill>
                  <a:srgbClr val="242021"/>
                </a:solidFill>
                <a:effectLst/>
                <a:latin typeface="Times New Roman" panose="02020603050405020304" pitchFamily="18" charset="0"/>
                <a:cs typeface="Times New Roman" panose="02020603050405020304" pitchFamily="18" charset="0"/>
                <a:sym typeface="+mn-ea"/>
              </a:rPr>
              <a:t> L, </a:t>
            </a:r>
            <a:r>
              <a:rPr lang="en-US" altLang="zh-CN" dirty="0" err="1">
                <a:solidFill>
                  <a:srgbClr val="242021"/>
                </a:solidFill>
                <a:effectLst/>
                <a:latin typeface="Times New Roman" panose="02020603050405020304" pitchFamily="18" charset="0"/>
                <a:cs typeface="Times New Roman" panose="02020603050405020304" pitchFamily="18" charset="0"/>
                <a:sym typeface="+mn-ea"/>
              </a:rPr>
              <a:t>Bengio</a:t>
            </a:r>
            <a:r>
              <a:rPr lang="en-US" altLang="zh-CN" dirty="0">
                <a:solidFill>
                  <a:srgbClr val="242021"/>
                </a:solidFill>
                <a:effectLst/>
                <a:latin typeface="Times New Roman" panose="02020603050405020304" pitchFamily="18" charset="0"/>
                <a:cs typeface="Times New Roman" panose="02020603050405020304" pitchFamily="18" charset="0"/>
                <a:sym typeface="+mn-ea"/>
              </a:rPr>
              <a:t> Y, et al., 1998. Gradient-based learning applied to document recognition [J]. Proceedings of the IEEE, 86(11):2278-2324.</a:t>
            </a:r>
            <a:r>
              <a:rPr lang="en-US" altLang="zh-CN" dirty="0">
                <a:latin typeface="Times New Roman" panose="02020603050405020304" pitchFamily="18" charset="0"/>
                <a:cs typeface="Times New Roman" panose="02020603050405020304" pitchFamily="18" charset="0"/>
                <a:sym typeface="+mn-ea"/>
              </a:rPr>
              <a:t> </a:t>
            </a:r>
            <a:endParaRPr lang="en-US" altLang="zh-CN" dirty="0">
              <a:latin typeface="Times New Roman" panose="02020603050405020304" pitchFamily="18" charset="0"/>
              <a:cs typeface="Times New Roman" panose="02020603050405020304" pitchFamily="18" charset="0"/>
              <a:sym typeface="+mn-ea"/>
            </a:endParaRPr>
          </a:p>
          <a:p>
            <a:r>
              <a:rPr lang="zh-CN" altLang="en-US"/>
              <a:t>AlexNet: Krizhevsky A, Sutskever I, Hinton G E. Imagenet classification with deep convolutional neural networks[J]. Advances in neural information processing systems, 2012, 25: 1097-1105.</a:t>
            </a:r>
            <a:endParaRPr lang="zh-CN" altLang="en-US"/>
          </a:p>
          <a:p>
            <a:r>
              <a:rPr lang="en-US" altLang="zh-CN" dirty="0">
                <a:latin typeface="Times New Roman" panose="02020603050405020304" pitchFamily="18" charset="0"/>
                <a:cs typeface="Times New Roman" panose="02020603050405020304" pitchFamily="18" charset="0"/>
                <a:sym typeface="+mn-ea"/>
              </a:rPr>
              <a:t>Karen </a:t>
            </a:r>
            <a:r>
              <a:rPr lang="en-US" altLang="zh-CN" dirty="0" err="1">
                <a:latin typeface="Times New Roman" panose="02020603050405020304" pitchFamily="18" charset="0"/>
                <a:cs typeface="Times New Roman" panose="02020603050405020304" pitchFamily="18" charset="0"/>
                <a:sym typeface="+mn-ea"/>
              </a:rPr>
              <a:t>Simonyan</a:t>
            </a:r>
            <a:r>
              <a:rPr lang="en-US" altLang="zh-CN" dirty="0">
                <a:latin typeface="Times New Roman" panose="02020603050405020304" pitchFamily="18" charset="0"/>
                <a:cs typeface="Times New Roman" panose="02020603050405020304" pitchFamily="18" charset="0"/>
                <a:sym typeface="+mn-ea"/>
              </a:rPr>
              <a:t>, Andrew Zisserman. Very Deep Convolutional Networks for Large-Scale Image Recognition. 2014</a:t>
            </a:r>
            <a:endParaRPr lang="en-US" altLang="zh-CN" dirty="0">
              <a:latin typeface="Times New Roman" panose="02020603050405020304" pitchFamily="18" charset="0"/>
              <a:cs typeface="Times New Roman" panose="02020603050405020304" pitchFamily="18" charset="0"/>
              <a:sym typeface="+mn-ea"/>
            </a:endParaRPr>
          </a:p>
          <a:p>
            <a:r>
              <a:rPr lang="en-US" altLang="zh-CN" i="1" dirty="0">
                <a:latin typeface="Times New Roman" panose="02020603050405020304" pitchFamily="18" charset="0"/>
                <a:cs typeface="Times New Roman" panose="02020603050405020304" pitchFamily="18" charset="0"/>
                <a:sym typeface="+mn-ea"/>
              </a:rPr>
              <a:t>Christian Szegedy1, Wei Liu2, </a:t>
            </a:r>
            <a:r>
              <a:rPr lang="en-US" altLang="zh-CN" i="1" dirty="0" err="1">
                <a:latin typeface="Times New Roman" panose="02020603050405020304" pitchFamily="18" charset="0"/>
                <a:cs typeface="Times New Roman" panose="02020603050405020304" pitchFamily="18" charset="0"/>
                <a:sym typeface="+mn-ea"/>
              </a:rPr>
              <a:t>Yangqing</a:t>
            </a:r>
            <a:r>
              <a:rPr lang="en-US" altLang="zh-CN" i="1" dirty="0">
                <a:latin typeface="Times New Roman" panose="02020603050405020304" pitchFamily="18" charset="0"/>
                <a:cs typeface="Times New Roman" panose="02020603050405020304" pitchFamily="18" charset="0"/>
                <a:sym typeface="+mn-ea"/>
              </a:rPr>
              <a:t> Jia, etc. Going Deeper with Convolutions. CVPR,2015 </a:t>
            </a:r>
            <a:endParaRPr lang="en-US" altLang="zh-CN" i="1" dirty="0">
              <a:latin typeface="Times New Roman" panose="02020603050405020304" pitchFamily="18" charset="0"/>
              <a:cs typeface="Times New Roman" panose="02020603050405020304" pitchFamily="18" charset="0"/>
              <a:sym typeface="+mn-ea"/>
            </a:endParaRPr>
          </a:p>
          <a:p>
            <a:r>
              <a:rPr lang="en-US" altLang="zh-CN" i="1" dirty="0" err="1">
                <a:latin typeface="Times New Roman" panose="02020603050405020304" pitchFamily="18" charset="0"/>
                <a:cs typeface="Times New Roman" panose="02020603050405020304" pitchFamily="18" charset="0"/>
                <a:sym typeface="+mn-ea"/>
              </a:rPr>
              <a:t>Kaiming</a:t>
            </a:r>
            <a:r>
              <a:rPr lang="en-US" altLang="zh-CN" i="1" dirty="0">
                <a:latin typeface="Times New Roman" panose="02020603050405020304" pitchFamily="18" charset="0"/>
                <a:cs typeface="Times New Roman" panose="02020603050405020304" pitchFamily="18" charset="0"/>
                <a:sym typeface="+mn-ea"/>
              </a:rPr>
              <a:t> He, </a:t>
            </a:r>
            <a:r>
              <a:rPr lang="en-US" altLang="zh-CN" i="1" dirty="0" err="1">
                <a:latin typeface="Times New Roman" panose="02020603050405020304" pitchFamily="18" charset="0"/>
                <a:cs typeface="Times New Roman" panose="02020603050405020304" pitchFamily="18" charset="0"/>
                <a:sym typeface="+mn-ea"/>
              </a:rPr>
              <a:t>Xiangyu</a:t>
            </a:r>
            <a:r>
              <a:rPr lang="en-US" altLang="zh-CN" i="1" dirty="0">
                <a:latin typeface="Times New Roman" panose="02020603050405020304" pitchFamily="18" charset="0"/>
                <a:cs typeface="Times New Roman" panose="02020603050405020304" pitchFamily="18" charset="0"/>
                <a:sym typeface="+mn-ea"/>
              </a:rPr>
              <a:t> Zhang, </a:t>
            </a:r>
            <a:r>
              <a:rPr lang="en-US" altLang="zh-CN" i="1" dirty="0" err="1">
                <a:latin typeface="Times New Roman" panose="02020603050405020304" pitchFamily="18" charset="0"/>
                <a:cs typeface="Times New Roman" panose="02020603050405020304" pitchFamily="18" charset="0"/>
                <a:sym typeface="+mn-ea"/>
              </a:rPr>
              <a:t>Shaoqing</a:t>
            </a:r>
            <a:r>
              <a:rPr lang="en-US" altLang="zh-CN" i="1" dirty="0">
                <a:latin typeface="Times New Roman" panose="02020603050405020304" pitchFamily="18" charset="0"/>
                <a:cs typeface="Times New Roman" panose="02020603050405020304" pitchFamily="18" charset="0"/>
                <a:sym typeface="+mn-ea"/>
              </a:rPr>
              <a:t> Ren, Jian Sun. Deep Residual Learning for </a:t>
            </a:r>
            <a:r>
              <a:rPr lang="en-US" altLang="zh-CN" i="1" dirty="0">
                <a:solidFill>
                  <a:schemeClr val="tx1"/>
                </a:solidFill>
                <a:latin typeface="Times New Roman" panose="02020603050405020304" pitchFamily="18" charset="0"/>
                <a:cs typeface="Times New Roman" panose="02020603050405020304" pitchFamily="18" charset="0"/>
                <a:sym typeface="+mn-ea"/>
              </a:rPr>
              <a:t>Image Recognition. CVPR 2016. </a:t>
            </a:r>
            <a:r>
              <a:rPr lang="en-US" altLang="zh-CN" i="1" dirty="0">
                <a:solidFill>
                  <a:srgbClr val="FF0000"/>
                </a:solidFill>
                <a:latin typeface="Times New Roman" panose="02020603050405020304" pitchFamily="18" charset="0"/>
                <a:cs typeface="Times New Roman" panose="02020603050405020304" pitchFamily="18" charset="0"/>
                <a:sym typeface="+mn-ea"/>
              </a:rPr>
              <a:t>Best Paper </a:t>
            </a:r>
            <a:endParaRPr lang="en-US" altLang="zh-CN" i="1" dirty="0">
              <a:solidFill>
                <a:schemeClr val="tx1"/>
              </a:solidFill>
              <a:latin typeface="Times New Roman" panose="02020603050405020304" pitchFamily="18" charset="0"/>
              <a:cs typeface="Times New Roman" panose="02020603050405020304" pitchFamily="18" charset="0"/>
              <a:sym typeface="+mn-ea"/>
            </a:endParaRPr>
          </a:p>
          <a:p>
            <a:r>
              <a:rPr lang="zh-CN" altLang="en-US" i="1" dirty="0">
                <a:solidFill>
                  <a:schemeClr val="tx1"/>
                </a:solidFill>
                <a:latin typeface="Times New Roman" panose="02020603050405020304" pitchFamily="18" charset="0"/>
                <a:cs typeface="Times New Roman" panose="02020603050405020304" pitchFamily="18" charset="0"/>
              </a:rPr>
              <a:t> Ioffe S ,  Szegedy C . Batch Normalization: Accelerating Deep Network Training by Reducing Internal Covariate Shift[J]. JMLR.org, 2015.</a:t>
            </a:r>
            <a:endParaRPr lang="zh-CN" altLang="en-US" i="1" dirty="0">
              <a:solidFill>
                <a:schemeClr val="tx1"/>
              </a:solidFill>
              <a:latin typeface="Times New Roman" panose="02020603050405020304" pitchFamily="18" charset="0"/>
              <a:cs typeface="Times New Roman" panose="02020603050405020304" pitchFamily="18" charset="0"/>
            </a:endParaRPr>
          </a:p>
          <a:p>
            <a:r>
              <a:rPr lang="en-US" altLang="zh-CN" i="1" dirty="0">
                <a:latin typeface="Times New Roman" panose="02020603050405020304" pitchFamily="18" charset="0"/>
                <a:cs typeface="Times New Roman" panose="02020603050405020304" pitchFamily="18" charset="0"/>
                <a:sym typeface="+mn-ea"/>
              </a:rPr>
              <a:t>Densely Connected Convolutional Networks. CVPR 2017. </a:t>
            </a:r>
            <a:r>
              <a:rPr lang="en-US" altLang="zh-CN" i="1" dirty="0">
                <a:solidFill>
                  <a:srgbClr val="FF0000"/>
                </a:solidFill>
                <a:latin typeface="Times New Roman" panose="02020603050405020304" pitchFamily="18" charset="0"/>
                <a:cs typeface="Times New Roman" panose="02020603050405020304" pitchFamily="18" charset="0"/>
                <a:sym typeface="+mn-ea"/>
              </a:rPr>
              <a:t>Best paper</a:t>
            </a:r>
            <a:r>
              <a:rPr lang="en-US" altLang="zh-CN" i="1" dirty="0">
                <a:latin typeface="Times New Roman" panose="02020603050405020304" pitchFamily="18" charset="0"/>
                <a:cs typeface="Times New Roman" panose="02020603050405020304" pitchFamily="18" charset="0"/>
                <a:sym typeface="+mn-ea"/>
              </a:rPr>
              <a:t>.</a:t>
            </a:r>
            <a:endParaRPr lang="en-US" altLang="zh-CN" i="1" dirty="0">
              <a:latin typeface="Times New Roman" panose="02020603050405020304" pitchFamily="18" charset="0"/>
              <a:cs typeface="Times New Roman" panose="02020603050405020304" pitchFamily="18" charset="0"/>
              <a:sym typeface="+mn-ea"/>
            </a:endParaRPr>
          </a:p>
          <a:p>
            <a:r>
              <a:rPr lang="en-US" altLang="zh-CN" i="1" dirty="0" err="1">
                <a:latin typeface="Times New Roman" panose="02020603050405020304" pitchFamily="18" charset="0"/>
                <a:cs typeface="Times New Roman" panose="02020603050405020304" pitchFamily="18" charset="0"/>
                <a:sym typeface="+mn-ea"/>
              </a:rPr>
              <a:t>MobileNets</a:t>
            </a:r>
            <a:r>
              <a:rPr lang="en-US" altLang="zh-CN" i="1" dirty="0">
                <a:latin typeface="Times New Roman" panose="02020603050405020304" pitchFamily="18" charset="0"/>
                <a:cs typeface="Times New Roman" panose="02020603050405020304" pitchFamily="18" charset="0"/>
                <a:sym typeface="+mn-ea"/>
              </a:rPr>
              <a:t>: Efficient Convolutional Neural Networks for Mobile Vision Applications. CVPR 2017.</a:t>
            </a:r>
            <a:endParaRPr lang="zh-CN" altLang="en-US" i="1" dirty="0">
              <a:latin typeface="Times New Roman" panose="02020603050405020304" pitchFamily="18" charset="0"/>
              <a:cs typeface="Times New Roman" panose="02020603050405020304" pitchFamily="18" charset="0"/>
            </a:endParaRPr>
          </a:p>
          <a:p>
            <a:endParaRPr lang="zh-CN" altLang="en-US" i="1" dirty="0">
              <a:latin typeface="Times New Roman" panose="02020603050405020304" pitchFamily="18" charset="0"/>
              <a:cs typeface="Times New Roman" panose="02020603050405020304" pitchFamily="18" charset="0"/>
            </a:endParaRPr>
          </a:p>
          <a:p>
            <a:endParaRPr lang="zh-CN" altLang="en-US" i="1" dirty="0">
              <a:solidFill>
                <a:schemeClr val="tx1"/>
              </a:solidFill>
              <a:latin typeface="Times New Roman" panose="02020603050405020304" pitchFamily="18" charset="0"/>
              <a:cs typeface="Times New Roman" panose="02020603050405020304" pitchFamily="18" charset="0"/>
            </a:endParaRPr>
          </a:p>
          <a:p>
            <a:endParaRPr lang="zh-CN" altLang="en-US" i="1"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zh-CN" altLang="en-US"/>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卷积操作 </a:t>
            </a:r>
            <a:r>
              <a:rPr lang="en-US" altLang="zh-CN" dirty="0"/>
              <a:t>(Convolutions)</a:t>
            </a:r>
            <a:endParaRPr lang="zh-CN" altLang="en-US" dirty="0"/>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sz="1100" dirty="0"/>
          </a:p>
        </p:txBody>
      </p:sp>
      <p:pic>
        <p:nvPicPr>
          <p:cNvPr id="6" name="图片 5"/>
          <p:cNvPicPr>
            <a:picLocks noChangeAspect="1"/>
          </p:cNvPicPr>
          <p:nvPr/>
        </p:nvPicPr>
        <p:blipFill>
          <a:blip r:embed="rId1"/>
          <a:stretch>
            <a:fillRect/>
          </a:stretch>
        </p:blipFill>
        <p:spPr>
          <a:xfrm>
            <a:off x="1585912" y="1352550"/>
            <a:ext cx="5972175" cy="4152900"/>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6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176"/>
</p:tagLst>
</file>

<file path=ppt/tags/tag67.xml><?xml version="1.0" encoding="utf-8"?>
<p:tagLst xmlns:p="http://schemas.openxmlformats.org/presentationml/2006/main">
  <p:tag name="KSO_WM_BEAUTIFY_FLAG" val="#wm#"/>
  <p:tag name="KSO_WM_TEMPLATE_CATEGORY" val="custom"/>
  <p:tag name="KSO_WM_TEMPLATE_INDEX" val="20205176"/>
</p:tagLst>
</file>

<file path=ppt/tags/tag68.xml><?xml version="1.0" encoding="utf-8"?>
<p:tagLst xmlns:p="http://schemas.openxmlformats.org/presentationml/2006/main">
  <p:tag name="KSO_WM_BEAUTIFY_FLAG" val="#wm#"/>
  <p:tag name="KSO_WM_TEMPLATE_CATEGORY" val="custom"/>
  <p:tag name="KSO_WM_TEMPLATE_INDEX" val="20205176"/>
</p:tagLst>
</file>

<file path=ppt/tags/tag69.xml><?xml version="1.0" encoding="utf-8"?>
<p:tagLst xmlns:p="http://schemas.openxmlformats.org/presentationml/2006/main">
  <p:tag name="KSO_WM_BEAUTIFY_FLAG" val="#wm#"/>
  <p:tag name="KSO_WM_TEMPLATE_CATEGORY" val="custom"/>
  <p:tag name="KSO_WM_TEMPLATE_INDEX" val="20205176"/>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176"/>
</p:tagLst>
</file>

<file path=ppt/tags/tag71.xml><?xml version="1.0" encoding="utf-8"?>
<p:tagLst xmlns:p="http://schemas.openxmlformats.org/presentationml/2006/main">
  <p:tag name="KSO_WM_BEAUTIFY_FLAG" val="#wm#"/>
  <p:tag name="KSO_WM_TEMPLATE_CATEGORY" val="custom"/>
  <p:tag name="KSO_WM_TEMPLATE_INDEX" val="20205176"/>
</p:tagLst>
</file>

<file path=ppt/tags/tag72.xml><?xml version="1.0" encoding="utf-8"?>
<p:tagLst xmlns:p="http://schemas.openxmlformats.org/presentationml/2006/main">
  <p:tag name="KSO_WM_BEAUTIFY_FLAG" val="#wm#"/>
  <p:tag name="KSO_WM_TEMPLATE_CATEGORY" val="custom"/>
  <p:tag name="KSO_WM_TEMPLATE_INDEX" val="20205176"/>
</p:tagLst>
</file>

<file path=ppt/tags/tag73.xml><?xml version="1.0" encoding="utf-8"?>
<p:tagLst xmlns:p="http://schemas.openxmlformats.org/presentationml/2006/main">
  <p:tag name="KSO_WM_BEAUTIFY_FLAG" val="#wm#"/>
  <p:tag name="KSO_WM_TEMPLATE_CATEGORY" val="custom"/>
  <p:tag name="KSO_WM_TEMPLATE_INDEX" val="20205176"/>
</p:tagLst>
</file>

<file path=ppt/tags/tag74.xml><?xml version="1.0" encoding="utf-8"?>
<p:tagLst xmlns:p="http://schemas.openxmlformats.org/presentationml/2006/main">
  <p:tag name="KSO_WM_BEAUTIFY_FLAG" val="#wm#"/>
  <p:tag name="KSO_WM_TEMPLATE_CATEGORY" val="custom"/>
  <p:tag name="KSO_WM_TEMPLATE_INDEX" val="20205176"/>
</p:tagLst>
</file>

<file path=ppt/tags/tag75.xml><?xml version="1.0" encoding="utf-8"?>
<p:tagLst xmlns:p="http://schemas.openxmlformats.org/presentationml/2006/main">
  <p:tag name="KSO_WM_BEAUTIFY_FLAG" val="#wm#"/>
  <p:tag name="KSO_WM_TEMPLATE_CATEGORY" val="custom"/>
  <p:tag name="KSO_WM_TEMPLATE_INDEX" val="20205176"/>
</p:tagLst>
</file>

<file path=ppt/tags/tag76.xml><?xml version="1.0" encoding="utf-8"?>
<p:tagLst xmlns:p="http://schemas.openxmlformats.org/presentationml/2006/main">
  <p:tag name="KSO_WM_BEAUTIFY_FLAG" val="#wm#"/>
  <p:tag name="KSO_WM_TEMPLATE_CATEGORY" val="custom"/>
  <p:tag name="KSO_WM_TEMPLATE_INDEX" val="20205176"/>
</p:tagLst>
</file>

<file path=ppt/tags/tag77.xml><?xml version="1.0" encoding="utf-8"?>
<p:tagLst xmlns:p="http://schemas.openxmlformats.org/presentationml/2006/main">
  <p:tag name="KSO_WM_UNIT_PLACING_PICTURE_USER_VIEWPORT" val="{&quot;height&quot;:2454,&quot;width&quot;:14400}"/>
</p:tagLst>
</file>

<file path=ppt/tags/tag78.xml><?xml version="1.0" encoding="utf-8"?>
<p:tagLst xmlns:p="http://schemas.openxmlformats.org/presentationml/2006/main">
  <p:tag name="KSO_WM_UNIT_PLACING_PICTURE_USER_VIEWPORT" val="{&quot;height&quot;:4236,&quot;width&quot;:10296}"/>
</p:tagLst>
</file>

<file path=ppt/tags/tag79.xml><?xml version="1.0" encoding="utf-8"?>
<p:tagLst xmlns:p="http://schemas.openxmlformats.org/presentationml/2006/main">
  <p:tag name="KSO_WM_BEAUTIFY_FLAG" val="#wm#"/>
  <p:tag name="KSO_WM_TEMPLATE_CATEGORY" val="custom"/>
  <p:tag name="KSO_WM_TEMPLATE_INDEX" val="20205176"/>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176"/>
</p:tagLst>
</file>

<file path=ppt/tags/tag81.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82.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8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p="http://schemas.openxmlformats.org/presentationml/2006/main">
  <p:tag name="KSO_WM_BEAUTIFY_FLAG" val="#wm#"/>
  <p:tag name="KSO_WM_TEMPLATE_CATEGORY" val="custom"/>
  <p:tag name="KSO_WM_TEMPLATE_INDEX" val="20205176"/>
</p:tagLst>
</file>

<file path=ppt/tags/tag85.xml><?xml version="1.0" encoding="utf-8"?>
<p:tagLst xmlns:p="http://schemas.openxmlformats.org/presentationml/2006/main">
  <p:tag name="KSO_WM_BEAUTIFY_FLAG" val="#wm#"/>
  <p:tag name="KSO_WM_TEMPLATE_CATEGORY" val="custom"/>
  <p:tag name="KSO_WM_TEMPLATE_INDEX" val="20205176"/>
</p:tagLst>
</file>

<file path=ppt/tags/tag86.xml><?xml version="1.0" encoding="utf-8"?>
<p:tagLst xmlns:p="http://schemas.openxmlformats.org/presentationml/2006/main">
  <p:tag name="KSO_WM_BEAUTIFY_FLAG" val="#wm#"/>
  <p:tag name="KSO_WM_TEMPLATE_CATEGORY" val="custom"/>
  <p:tag name="KSO_WM_TEMPLATE_INDEX" val="20205176"/>
</p:tagLst>
</file>

<file path=ppt/tags/tag87.xml><?xml version="1.0" encoding="utf-8"?>
<p:tagLst xmlns:p="http://schemas.openxmlformats.org/presentationml/2006/main">
  <p:tag name="KSO_WM_BEAUTIFY_FLAG" val="#wm#"/>
  <p:tag name="KSO_WM_TEMPLATE_CATEGORY" val="custom"/>
  <p:tag name="KSO_WM_TEMPLATE_INDEX" val="20205176"/>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5825</Words>
  <Application>WPS 演示</Application>
  <PresentationFormat>宽屏</PresentationFormat>
  <Paragraphs>533</Paragraphs>
  <Slides>89</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89</vt:i4>
      </vt:variant>
    </vt:vector>
  </HeadingPairs>
  <TitlesOfParts>
    <vt:vector size="101" baseType="lpstr">
      <vt:lpstr>Arial</vt:lpstr>
      <vt:lpstr>宋体</vt:lpstr>
      <vt:lpstr>Wingdings</vt:lpstr>
      <vt:lpstr>微软雅黑</vt:lpstr>
      <vt:lpstr>Wingdings</vt:lpstr>
      <vt:lpstr>Arial Unicode MS</vt:lpstr>
      <vt:lpstr>Calibri</vt:lpstr>
      <vt:lpstr>Times New Roman</vt:lpstr>
      <vt:lpstr>Calibri</vt:lpstr>
      <vt:lpstr>BatangChe</vt:lpstr>
      <vt:lpstr>Segoe Print</vt:lpstr>
      <vt:lpstr>Office 主题​​</vt:lpstr>
      <vt:lpstr>卷积神经网络与常用模型</vt:lpstr>
      <vt:lpstr>为什么要卷积 (Convolutions)</vt:lpstr>
      <vt:lpstr>卷积操作 (Convolutions)</vt:lpstr>
      <vt:lpstr>卷积操作 (Convolutions)</vt:lpstr>
      <vt:lpstr>卷积操作 (Convolutions)</vt:lpstr>
      <vt:lpstr>卷积操作 (Convolutions)</vt:lpstr>
      <vt:lpstr>卷积操作 (Convolutions)</vt:lpstr>
      <vt:lpstr>卷积操作 (Convolutions)</vt:lpstr>
      <vt:lpstr>卷积操作 (Convolutions)</vt:lpstr>
      <vt:lpstr>卷积操作 (Convolutions)</vt:lpstr>
      <vt:lpstr>卷积操作 (Convolutions)</vt:lpstr>
      <vt:lpstr>卷积操作 (Convolutions)</vt:lpstr>
      <vt:lpstr>卷积操作 (Convolutions)</vt:lpstr>
      <vt:lpstr>卷积操作 (Convolutions)</vt:lpstr>
      <vt:lpstr>卷积操作 (Convolutions)</vt:lpstr>
      <vt:lpstr>卷积操作 (Convolutions)</vt:lpstr>
      <vt:lpstr>卷积操作 (Convolutions)</vt:lpstr>
      <vt:lpstr>卷积操作 (Convolutions)</vt:lpstr>
      <vt:lpstr>卷积操作 (Convolutions)</vt:lpstr>
      <vt:lpstr>卷积操作 (Convolutions)</vt:lpstr>
      <vt:lpstr>卷积操作 (Convolutions)</vt:lpstr>
      <vt:lpstr>卷积操作 (Convolutions)</vt:lpstr>
      <vt:lpstr>Padding: 输入补零操作</vt:lpstr>
      <vt:lpstr>Stride</vt:lpstr>
      <vt:lpstr>Stride</vt:lpstr>
      <vt:lpstr>常用卷积术语</vt:lpstr>
      <vt:lpstr>Dilation Conv（带孔卷积）</vt:lpstr>
      <vt:lpstr>Dilation</vt:lpstr>
      <vt:lpstr>转置卷积</vt:lpstr>
      <vt:lpstr>转置卷积</vt:lpstr>
      <vt:lpstr>卷积的PyTorch实现</vt:lpstr>
      <vt:lpstr>聚合/池化 （Pooling）</vt:lpstr>
      <vt:lpstr>PowerPoint 演示文稿</vt:lpstr>
      <vt:lpstr>PowerPoint 演示文稿</vt:lpstr>
      <vt:lpstr>PowerPoint 演示文稿</vt:lpstr>
      <vt:lpstr>PowerPoint 演示文稿</vt:lpstr>
      <vt:lpstr>二维池化</vt:lpstr>
      <vt:lpstr>PowerPoint 演示文稿</vt:lpstr>
      <vt:lpstr>PowerPoint 演示文稿</vt:lpstr>
      <vt:lpstr>PowerPoint 演示文稿</vt:lpstr>
      <vt:lpstr>PowerPoint 演示文稿</vt:lpstr>
      <vt:lpstr>3D 卷积</vt:lpstr>
      <vt:lpstr>3D 卷积</vt:lpstr>
      <vt:lpstr>聚合/池化 （Pooling）</vt:lpstr>
      <vt:lpstr>池化操作的平移不变性</vt:lpstr>
      <vt:lpstr>池化操作的平移不变性</vt:lpstr>
      <vt:lpstr>Pytorch的池化操作</vt:lpstr>
      <vt:lpstr>Pytorch的池化操作</vt:lpstr>
      <vt:lpstr>常用卷积神经网络（CNN）结构</vt:lpstr>
      <vt:lpstr>常用卷积神经网络模型</vt:lpstr>
      <vt:lpstr>LeNet的Pytorch实现</vt:lpstr>
      <vt:lpstr>LeNet的Pytorch实现</vt:lpstr>
      <vt:lpstr>AlexNet（AI第三次浪潮起始端）</vt:lpstr>
      <vt:lpstr>AlexNet</vt:lpstr>
      <vt:lpstr>AlexNet</vt:lpstr>
      <vt:lpstr>AlexNet</vt:lpstr>
      <vt:lpstr>AlexNet: ReLU</vt:lpstr>
      <vt:lpstr>AlexNet training details</vt:lpstr>
      <vt:lpstr>VGGNet</vt:lpstr>
      <vt:lpstr>VGGNet</vt:lpstr>
      <vt:lpstr>VGGNet</vt:lpstr>
      <vt:lpstr>VGGNet Pytorch实现</vt:lpstr>
      <vt:lpstr>GoogleNet</vt:lpstr>
      <vt:lpstr>GoogleNet: Inception结构</vt:lpstr>
      <vt:lpstr>GoogleNet</vt:lpstr>
      <vt:lpstr>GoogleNet的Pytorch实现</vt:lpstr>
      <vt:lpstr>ResNet</vt:lpstr>
      <vt:lpstr>ResNet</vt:lpstr>
      <vt:lpstr>ResNet</vt:lpstr>
      <vt:lpstr>ResNet</vt:lpstr>
      <vt:lpstr>ResNet</vt:lpstr>
      <vt:lpstr>批归一化（Batch Normalization)</vt:lpstr>
      <vt:lpstr>批归一化（Batch Normalization)</vt:lpstr>
      <vt:lpstr>批归一化（Batch Normalization)</vt:lpstr>
      <vt:lpstr>批归一化Pytorch实现</vt:lpstr>
      <vt:lpstr>ResNet</vt:lpstr>
      <vt:lpstr>ResNet</vt:lpstr>
      <vt:lpstr>ReNet的Pytorch实现</vt:lpstr>
      <vt:lpstr>DenseNet(Densely Connected Networks) </vt:lpstr>
      <vt:lpstr>DenseNet(Densely Connected Networks) </vt:lpstr>
      <vt:lpstr>DenseNet</vt:lpstr>
      <vt:lpstr>DenseNet</vt:lpstr>
      <vt:lpstr>DenseNet</vt:lpstr>
      <vt:lpstr>DenseNet的Pytorch实现</vt:lpstr>
      <vt:lpstr>MobileNet</vt:lpstr>
      <vt:lpstr>MobileNet</vt:lpstr>
      <vt:lpstr>MobileNet</vt:lpstr>
      <vt:lpstr>MobileNet v2 Pytorch实现</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彭小江</cp:lastModifiedBy>
  <cp:revision>206</cp:revision>
  <dcterms:created xsi:type="dcterms:W3CDTF">2019-06-19T02:08:00Z</dcterms:created>
  <dcterms:modified xsi:type="dcterms:W3CDTF">2022-01-23T09:43:59Z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2052-11.1.0.11294</vt:lpwstr>
  </property>
  <property fmtid="{D5CDD505-2E9C-101B-9397-08002B2CF9AE}" pid="3" name="ICV">
    <vt:lpwstr>1E3B1041FE2843D7BFC28127693726DF</vt:lpwstr>
  </property>
</Properties>
</file>